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5"/>
  </p:notesMasterIdLst>
  <p:handoutMasterIdLst>
    <p:handoutMasterId r:id="rId86"/>
  </p:handoutMasterIdLst>
  <p:sldIdLst>
    <p:sldId id="256" r:id="rId5"/>
    <p:sldId id="300" r:id="rId6"/>
    <p:sldId id="276" r:id="rId7"/>
    <p:sldId id="301" r:id="rId8"/>
    <p:sldId id="257" r:id="rId9"/>
    <p:sldId id="302" r:id="rId10"/>
    <p:sldId id="277" r:id="rId11"/>
    <p:sldId id="303" r:id="rId12"/>
    <p:sldId id="258" r:id="rId13"/>
    <p:sldId id="305" r:id="rId14"/>
    <p:sldId id="278" r:id="rId15"/>
    <p:sldId id="304" r:id="rId16"/>
    <p:sldId id="279" r:id="rId17"/>
    <p:sldId id="306" r:id="rId18"/>
    <p:sldId id="259" r:id="rId19"/>
    <p:sldId id="307" r:id="rId20"/>
    <p:sldId id="260" r:id="rId21"/>
    <p:sldId id="308" r:id="rId22"/>
    <p:sldId id="280" r:id="rId23"/>
    <p:sldId id="309" r:id="rId24"/>
    <p:sldId id="261" r:id="rId25"/>
    <p:sldId id="310" r:id="rId26"/>
    <p:sldId id="281" r:id="rId27"/>
    <p:sldId id="311" r:id="rId28"/>
    <p:sldId id="262" r:id="rId29"/>
    <p:sldId id="312" r:id="rId30"/>
    <p:sldId id="282" r:id="rId31"/>
    <p:sldId id="313" r:id="rId32"/>
    <p:sldId id="263" r:id="rId33"/>
    <p:sldId id="314" r:id="rId34"/>
    <p:sldId id="283" r:id="rId35"/>
    <p:sldId id="315" r:id="rId36"/>
    <p:sldId id="264" r:id="rId37"/>
    <p:sldId id="316" r:id="rId38"/>
    <p:sldId id="284" r:id="rId39"/>
    <p:sldId id="317" r:id="rId40"/>
    <p:sldId id="265" r:id="rId41"/>
    <p:sldId id="318" r:id="rId42"/>
    <p:sldId id="285" r:id="rId43"/>
    <p:sldId id="319" r:id="rId44"/>
    <p:sldId id="266" r:id="rId45"/>
    <p:sldId id="320" r:id="rId46"/>
    <p:sldId id="296" r:id="rId47"/>
    <p:sldId id="321" r:id="rId48"/>
    <p:sldId id="267" r:id="rId49"/>
    <p:sldId id="322" r:id="rId50"/>
    <p:sldId id="287" r:id="rId51"/>
    <p:sldId id="323" r:id="rId52"/>
    <p:sldId id="268" r:id="rId53"/>
    <p:sldId id="338" r:id="rId54"/>
    <p:sldId id="288" r:id="rId55"/>
    <p:sldId id="339" r:id="rId56"/>
    <p:sldId id="269" r:id="rId57"/>
    <p:sldId id="336" r:id="rId58"/>
    <p:sldId id="289" r:id="rId59"/>
    <p:sldId id="337" r:id="rId60"/>
    <p:sldId id="270" r:id="rId61"/>
    <p:sldId id="334" r:id="rId62"/>
    <p:sldId id="290" r:id="rId63"/>
    <p:sldId id="335" r:id="rId64"/>
    <p:sldId id="271" r:id="rId65"/>
    <p:sldId id="332" r:id="rId66"/>
    <p:sldId id="291" r:id="rId67"/>
    <p:sldId id="333" r:id="rId68"/>
    <p:sldId id="272" r:id="rId69"/>
    <p:sldId id="330" r:id="rId70"/>
    <p:sldId id="292" r:id="rId71"/>
    <p:sldId id="331" r:id="rId72"/>
    <p:sldId id="273" r:id="rId73"/>
    <p:sldId id="328" r:id="rId74"/>
    <p:sldId id="293" r:id="rId75"/>
    <p:sldId id="329" r:id="rId76"/>
    <p:sldId id="274" r:id="rId77"/>
    <p:sldId id="326" r:id="rId78"/>
    <p:sldId id="294" r:id="rId79"/>
    <p:sldId id="327" r:id="rId80"/>
    <p:sldId id="275" r:id="rId81"/>
    <p:sldId id="325" r:id="rId82"/>
    <p:sldId id="295" r:id="rId83"/>
    <p:sldId id="324" r:id="rId84"/>
  </p:sldIdLst>
  <p:sldSz cx="6858000" cy="9906000" type="A4"/>
  <p:notesSz cx="9926638"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380F"/>
    <a:srgbClr val="660033"/>
    <a:srgbClr val="FFD85D"/>
    <a:srgbClr val="82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82" autoAdjust="0"/>
  </p:normalViewPr>
  <p:slideViewPr>
    <p:cSldViewPr snapToGrid="0">
      <p:cViewPr varScale="1">
        <p:scale>
          <a:sx n="57" d="100"/>
          <a:sy n="57" d="100"/>
        </p:scale>
        <p:origin x="2076" y="7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ableStyles" Target="tableStyle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D3303A76-D60E-5676-04D8-F10999DA910F}"/>
              </a:ext>
            </a:extLst>
          </p:cNvPr>
          <p:cNvSpPr>
            <a:spLocks noGrp="1"/>
          </p:cNvSpPr>
          <p:nvPr>
            <p:ph type="hdr" sz="quarter"/>
          </p:nvPr>
        </p:nvSpPr>
        <p:spPr>
          <a:xfrm>
            <a:off x="0" y="0"/>
            <a:ext cx="4301543" cy="3444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A37BD73E-30E7-40A4-9046-4BBEF44572E2}"/>
              </a:ext>
            </a:extLst>
          </p:cNvPr>
          <p:cNvSpPr>
            <a:spLocks noGrp="1"/>
          </p:cNvSpPr>
          <p:nvPr>
            <p:ph type="dt" sz="quarter" idx="1"/>
          </p:nvPr>
        </p:nvSpPr>
        <p:spPr>
          <a:xfrm>
            <a:off x="5623372" y="0"/>
            <a:ext cx="4301543" cy="344488"/>
          </a:xfrm>
          <a:prstGeom prst="rect">
            <a:avLst/>
          </a:prstGeom>
        </p:spPr>
        <p:txBody>
          <a:bodyPr vert="horz" lIns="91440" tIns="45720" rIns="91440" bIns="45720" rtlCol="0"/>
          <a:lstStyle>
            <a:lvl1pPr algn="r">
              <a:defRPr sz="1200"/>
            </a:lvl1pPr>
          </a:lstStyle>
          <a:p>
            <a:fld id="{05336DDD-BA28-4EB9-8634-0445EE145665}" type="datetimeFigureOut">
              <a:rPr lang="pt-BR" smtClean="0"/>
              <a:t>05/11/2025</a:t>
            </a:fld>
            <a:endParaRPr lang="pt-BR"/>
          </a:p>
        </p:txBody>
      </p:sp>
      <p:sp>
        <p:nvSpPr>
          <p:cNvPr id="4" name="Espaço Reservado para Rodapé 3">
            <a:extLst>
              <a:ext uri="{FF2B5EF4-FFF2-40B4-BE49-F238E27FC236}">
                <a16:creationId xmlns:a16="http://schemas.microsoft.com/office/drawing/2014/main" id="{45324FF2-EA6E-7F1A-E9AE-BBEAC0681C27}"/>
              </a:ext>
            </a:extLst>
          </p:cNvPr>
          <p:cNvSpPr>
            <a:spLocks noGrp="1"/>
          </p:cNvSpPr>
          <p:nvPr>
            <p:ph type="ftr" sz="quarter" idx="2"/>
          </p:nvPr>
        </p:nvSpPr>
        <p:spPr>
          <a:xfrm>
            <a:off x="0" y="6513514"/>
            <a:ext cx="4301543" cy="3444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E910C63B-1B46-AAB2-22FB-2EB262F382EB}"/>
              </a:ext>
            </a:extLst>
          </p:cNvPr>
          <p:cNvSpPr>
            <a:spLocks noGrp="1"/>
          </p:cNvSpPr>
          <p:nvPr>
            <p:ph type="sldNum" sz="quarter" idx="3"/>
          </p:nvPr>
        </p:nvSpPr>
        <p:spPr>
          <a:xfrm>
            <a:off x="5623372" y="6513514"/>
            <a:ext cx="4301543" cy="344487"/>
          </a:xfrm>
          <a:prstGeom prst="rect">
            <a:avLst/>
          </a:prstGeom>
        </p:spPr>
        <p:txBody>
          <a:bodyPr vert="horz" lIns="91440" tIns="45720" rIns="91440" bIns="45720" rtlCol="0" anchor="b"/>
          <a:lstStyle>
            <a:lvl1pPr algn="r">
              <a:defRPr sz="1200"/>
            </a:lvl1pPr>
          </a:lstStyle>
          <a:p>
            <a:fld id="{30781E30-B675-461F-AB99-95A3D736A745}" type="slidenum">
              <a:rPr lang="pt-BR" smtClean="0"/>
              <a:t>‹nº›</a:t>
            </a:fld>
            <a:endParaRPr lang="pt-BR"/>
          </a:p>
        </p:txBody>
      </p:sp>
    </p:spTree>
    <p:extLst>
      <p:ext uri="{BB962C8B-B14F-4D97-AF65-F5344CB8AC3E}">
        <p14:creationId xmlns:p14="http://schemas.microsoft.com/office/powerpoint/2010/main" val="149253689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4301543" cy="3444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5623372" y="0"/>
            <a:ext cx="4301543" cy="344488"/>
          </a:xfrm>
          <a:prstGeom prst="rect">
            <a:avLst/>
          </a:prstGeom>
        </p:spPr>
        <p:txBody>
          <a:bodyPr vert="horz" lIns="91440" tIns="45720" rIns="91440" bIns="45720" rtlCol="0"/>
          <a:lstStyle>
            <a:lvl1pPr algn="r">
              <a:defRPr sz="1200"/>
            </a:lvl1pPr>
          </a:lstStyle>
          <a:p>
            <a:fld id="{9628D128-8156-4705-9CA7-836C795D04F2}" type="datetimeFigureOut">
              <a:rPr lang="pt-BR" smtClean="0"/>
              <a:t>05/11/2025</a:t>
            </a:fld>
            <a:endParaRPr lang="pt-BR"/>
          </a:p>
        </p:txBody>
      </p:sp>
      <p:sp>
        <p:nvSpPr>
          <p:cNvPr id="4" name="Espaço Reservado para Imagem de Slide 3"/>
          <p:cNvSpPr>
            <a:spLocks noGrp="1" noRot="1" noChangeAspect="1"/>
          </p:cNvSpPr>
          <p:nvPr>
            <p:ph type="sldImg" idx="2"/>
          </p:nvPr>
        </p:nvSpPr>
        <p:spPr>
          <a:xfrm>
            <a:off x="4162425" y="857250"/>
            <a:ext cx="1601788" cy="231457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992664" y="3300414"/>
            <a:ext cx="7941310" cy="2700337"/>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6513514"/>
            <a:ext cx="4301543" cy="3444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5623372" y="6513514"/>
            <a:ext cx="4301543" cy="344487"/>
          </a:xfrm>
          <a:prstGeom prst="rect">
            <a:avLst/>
          </a:prstGeom>
        </p:spPr>
        <p:txBody>
          <a:bodyPr vert="horz" lIns="91440" tIns="45720" rIns="91440" bIns="45720" rtlCol="0" anchor="b"/>
          <a:lstStyle>
            <a:lvl1pPr algn="r">
              <a:defRPr sz="1200"/>
            </a:lvl1pPr>
          </a:lstStyle>
          <a:p>
            <a:fld id="{B2507DD4-7D23-419B-AC99-8ED0DF69AFA4}" type="slidenum">
              <a:rPr lang="pt-BR" smtClean="0"/>
              <a:t>‹nº›</a:t>
            </a:fld>
            <a:endParaRPr lang="pt-BR"/>
          </a:p>
        </p:txBody>
      </p:sp>
    </p:spTree>
    <p:extLst>
      <p:ext uri="{BB962C8B-B14F-4D97-AF65-F5344CB8AC3E}">
        <p14:creationId xmlns:p14="http://schemas.microsoft.com/office/powerpoint/2010/main" val="216899577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BA14B1FC-B633-48A2-B969-DFE0A8214BFA}" type="datetime1">
              <a:rPr lang="pt-BR" smtClean="0"/>
              <a:t>05/11/2025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2767962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E4B154F-EF2E-405B-A4B5-FC517D376D21}" type="datetime1">
              <a:rPr lang="pt-BR" smtClean="0"/>
              <a:t>05/11/2025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154676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D82A3DDF-52A9-4459-AC06-A1FE981E3D26}" type="datetime1">
              <a:rPr lang="pt-BR" smtClean="0"/>
              <a:t>05/11/2025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248766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06BB21A-9B49-40B4-9C53-8D7A675A9526}" type="datetime1">
              <a:rPr lang="pt-BR" smtClean="0"/>
              <a:t>05/11/2025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348988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3618442"/>
            <a:ext cx="2901255"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3618442"/>
            <a:ext cx="2915543"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830A897-5621-439E-BA6F-84E99D062370}" type="datetime1">
              <a:rPr lang="pt-BR" smtClean="0"/>
              <a:t>05/11/2025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208561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AA42FD5C-7573-4322-9480-5CD3F2E0444B}" type="datetime1">
              <a:rPr lang="pt-BR" smtClean="0"/>
              <a:t>05/11/2025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23593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979AB-31BB-4F8A-94FB-921FC9977A23}" type="datetime1">
              <a:rPr lang="pt-BR" smtClean="0"/>
              <a:t>05/11/2025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1301035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90DC895-AD71-4F26-B4DB-406410625AF2}" type="datetime1">
              <a:rPr lang="pt-BR" smtClean="0"/>
              <a:t>05/11/2025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3975317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5766A799-32B1-45B7-A87A-3894C66C5EF7}" type="datetime1">
              <a:rPr lang="pt-BR" smtClean="0"/>
              <a:t>05/11/2025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54769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39F496A-EBBF-481F-B7A9-6BF3ECB98FD2}" type="datetime1">
              <a:rPr lang="pt-BR" smtClean="0"/>
              <a:t>05/11/2025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2357263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D2FC8EF-E9A2-4589-A2FD-6842BD3F8C6B}" type="datetime1">
              <a:rPr lang="pt-BR" smtClean="0"/>
              <a:t>05/11/2025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605C041-AEC9-4746-96F3-76317BA630A2}" type="slidenum">
              <a:rPr lang="pt-BR" smtClean="0"/>
              <a:t>‹nº›</a:t>
            </a:fld>
            <a:endParaRPr lang="pt-BR"/>
          </a:p>
        </p:txBody>
      </p:sp>
    </p:spTree>
    <p:extLst>
      <p:ext uri="{BB962C8B-B14F-4D97-AF65-F5344CB8AC3E}">
        <p14:creationId xmlns:p14="http://schemas.microsoft.com/office/powerpoint/2010/main" val="4081288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D37795A3-BB31-4A63-AF94-0345E61DB17C}" type="datetime1">
              <a:rPr lang="pt-BR" smtClean="0"/>
              <a:t>05/11/2025</a:t>
            </a:fld>
            <a:endParaRPr lang="pt-B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pt-B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3605C041-AEC9-4746-96F3-76317BA630A2}" type="slidenum">
              <a:rPr lang="pt-BR" smtClean="0"/>
              <a:t>‹nº›</a:t>
            </a:fld>
            <a:endParaRPr lang="pt-BR"/>
          </a:p>
        </p:txBody>
      </p:sp>
    </p:spTree>
    <p:extLst>
      <p:ext uri="{BB962C8B-B14F-4D97-AF65-F5344CB8AC3E}">
        <p14:creationId xmlns:p14="http://schemas.microsoft.com/office/powerpoint/2010/main" val="23741837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7.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2.wdp"/></Relationships>
</file>

<file path=ppt/slides/_rels/slide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7.xml"/><Relationship Id="rId4" Type="http://schemas.microsoft.com/office/2007/relationships/hdphoto" Target="../media/hdphoto4.wdp"/></Relationships>
</file>

<file path=ppt/slides/_rels/slide6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pic>
        <p:nvPicPr>
          <p:cNvPr id="14" name="Imagem 13" descr="Uma imagem contendo Mapa&#10;&#10;O conteúdo gerado por IA pode estar incorreto.">
            <a:extLst>
              <a:ext uri="{FF2B5EF4-FFF2-40B4-BE49-F238E27FC236}">
                <a16:creationId xmlns:a16="http://schemas.microsoft.com/office/drawing/2014/main" id="{8504E84D-2B70-D3DA-A5A7-ADD91742104B}"/>
              </a:ext>
            </a:extLst>
          </p:cNvPr>
          <p:cNvPicPr>
            <a:picLocks noChangeAspect="1"/>
          </p:cNvPicPr>
          <p:nvPr/>
        </p:nvPicPr>
        <p:blipFill>
          <a:blip r:embed="rId2">
            <a:extLst>
              <a:ext uri="{28A0092B-C50C-407E-A947-70E740481C1C}">
                <a14:useLocalDpi xmlns:a14="http://schemas.microsoft.com/office/drawing/2010/main" val="0"/>
              </a:ext>
            </a:extLst>
          </a:blip>
          <a:srcRect l="13821" t="11782" r="10084" b="11077"/>
          <a:stretch>
            <a:fillRect/>
          </a:stretch>
        </p:blipFill>
        <p:spPr>
          <a:xfrm>
            <a:off x="970472" y="1477776"/>
            <a:ext cx="4917056" cy="7200000"/>
          </a:xfrm>
          <a:prstGeom prst="rect">
            <a:avLst/>
          </a:prstGeom>
        </p:spPr>
      </p:pic>
      <p:sp>
        <p:nvSpPr>
          <p:cNvPr id="12" name="CaixaDeTexto 11">
            <a:extLst>
              <a:ext uri="{FF2B5EF4-FFF2-40B4-BE49-F238E27FC236}">
                <a16:creationId xmlns:a16="http://schemas.microsoft.com/office/drawing/2014/main" id="{B4EF8258-D81C-1275-921A-E61ED311C56B}"/>
              </a:ext>
            </a:extLst>
          </p:cNvPr>
          <p:cNvSpPr txBox="1"/>
          <p:nvPr/>
        </p:nvSpPr>
        <p:spPr>
          <a:xfrm>
            <a:off x="530654" y="440351"/>
            <a:ext cx="2898345"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a:cs typeface="Arial"/>
              </a:rPr>
              <a:t>Jeanne </a:t>
            </a:r>
            <a:r>
              <a:rPr lang="pt-BR" sz="2000" b="1" dirty="0" err="1">
                <a:solidFill>
                  <a:schemeClr val="bg1"/>
                </a:solidFill>
                <a:latin typeface="Arial"/>
                <a:cs typeface="Arial"/>
              </a:rPr>
              <a:t>Baret</a:t>
            </a:r>
            <a:endParaRPr lang="pt-BR" sz="2000" b="1" dirty="0">
              <a:solidFill>
                <a:schemeClr val="bg1"/>
              </a:solidFill>
              <a:latin typeface="Arial" panose="020B060402020202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40E2204E-5E56-A543-2CD6-F278A59DA99F}"/>
              </a:ext>
            </a:extLst>
          </p:cNvPr>
          <p:cNvSpPr txBox="1"/>
          <p:nvPr/>
        </p:nvSpPr>
        <p:spPr>
          <a:xfrm>
            <a:off x="2160587" y="8884204"/>
            <a:ext cx="25368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b="1" dirty="0">
                <a:solidFill>
                  <a:srgbClr val="FFFFFF"/>
                </a:solidFill>
                <a:latin typeface="Arial"/>
              </a:rPr>
              <a:t>A circum-navegadora</a:t>
            </a:r>
            <a:r>
              <a:rPr lang="pt-BR" dirty="0">
                <a:latin typeface="Arial"/>
                <a:cs typeface="Arial"/>
              </a:rPr>
              <a:t>​</a:t>
            </a:r>
            <a:endParaRPr lang="pt-BR" sz="1400" dirty="0"/>
          </a:p>
        </p:txBody>
      </p:sp>
    </p:spTree>
    <p:extLst>
      <p:ext uri="{BB962C8B-B14F-4D97-AF65-F5344CB8AC3E}">
        <p14:creationId xmlns:p14="http://schemas.microsoft.com/office/powerpoint/2010/main" val="4097055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a:extLst>
            <a:ext uri="{FF2B5EF4-FFF2-40B4-BE49-F238E27FC236}">
              <a16:creationId xmlns:a16="http://schemas.microsoft.com/office/drawing/2014/main" id="{14869710-C775-DDE5-5766-6A7CD60B925F}"/>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6A0E9C8D-ADF1-9A4E-BB04-EC4900585416}"/>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14" name="Imagem 13" descr="Uma imagem contendo Mapa&#10;&#10;O conteúdo gerado por IA pode estar incorreto.">
            <a:extLst>
              <a:ext uri="{FF2B5EF4-FFF2-40B4-BE49-F238E27FC236}">
                <a16:creationId xmlns:a16="http://schemas.microsoft.com/office/drawing/2014/main" id="{C726127F-8E24-1188-96FF-D6AB08DFF7EC}"/>
              </a:ext>
            </a:extLst>
          </p:cNvPr>
          <p:cNvPicPr>
            <a:picLocks noChangeAspect="1"/>
          </p:cNvPicPr>
          <p:nvPr/>
        </p:nvPicPr>
        <p:blipFill>
          <a:blip r:embed="rId2">
            <a:extLst>
              <a:ext uri="{28A0092B-C50C-407E-A947-70E740481C1C}">
                <a14:useLocalDpi xmlns:a14="http://schemas.microsoft.com/office/drawing/2010/main" val="0"/>
              </a:ext>
            </a:extLst>
          </a:blip>
          <a:srcRect l="9631" t="11774" r="9631" b="10934"/>
          <a:stretch>
            <a:fillRect/>
          </a:stretch>
        </p:blipFill>
        <p:spPr>
          <a:xfrm>
            <a:off x="4152901" y="630851"/>
            <a:ext cx="2174444" cy="2883917"/>
          </a:xfrm>
          <a:prstGeom prst="rect">
            <a:avLst/>
          </a:prstGeom>
        </p:spPr>
      </p:pic>
      <p:sp>
        <p:nvSpPr>
          <p:cNvPr id="12" name="CaixaDeTexto 11">
            <a:extLst>
              <a:ext uri="{FF2B5EF4-FFF2-40B4-BE49-F238E27FC236}">
                <a16:creationId xmlns:a16="http://schemas.microsoft.com/office/drawing/2014/main" id="{D9A41A62-AA7E-5765-E262-80A0ECC86A62}"/>
              </a:ext>
            </a:extLst>
          </p:cNvPr>
          <p:cNvSpPr txBox="1"/>
          <p:nvPr/>
        </p:nvSpPr>
        <p:spPr>
          <a:xfrm>
            <a:off x="530655" y="440351"/>
            <a:ext cx="2662908" cy="1015663"/>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a:cs typeface="Arial"/>
              </a:rPr>
              <a:t>Jeanne </a:t>
            </a:r>
            <a:r>
              <a:rPr lang="pt-BR" sz="2000" b="1" dirty="0" err="1">
                <a:solidFill>
                  <a:schemeClr val="bg1"/>
                </a:solidFill>
                <a:latin typeface="Arial"/>
                <a:cs typeface="Arial"/>
              </a:rPr>
              <a:t>Baret</a:t>
            </a:r>
            <a:endParaRPr lang="pt-BR" sz="2000" b="1" dirty="0">
              <a:solidFill>
                <a:schemeClr val="bg1"/>
              </a:solidFill>
              <a:latin typeface="Arial"/>
              <a:cs typeface="Arial"/>
            </a:endParaRPr>
          </a:p>
          <a:p>
            <a:r>
              <a:rPr lang="pt-BR" sz="2000" b="1" dirty="0">
                <a:solidFill>
                  <a:schemeClr val="bg1"/>
                </a:solidFill>
                <a:latin typeface="Arial"/>
                <a:cs typeface="Arial"/>
              </a:rPr>
              <a:t>Descrição</a:t>
            </a:r>
            <a:endParaRPr lang="pt-BR" sz="2000" b="1" dirty="0">
              <a:solidFill>
                <a:schemeClr val="bg1"/>
              </a:solidFill>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170A21F6-5AE4-3547-5D02-F0A9CB558887}"/>
              </a:ext>
            </a:extLst>
          </p:cNvPr>
          <p:cNvSpPr txBox="1"/>
          <p:nvPr/>
        </p:nvSpPr>
        <p:spPr>
          <a:xfrm>
            <a:off x="578987" y="1805635"/>
            <a:ext cx="3064778" cy="310854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circum-navegadora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ao estilo de cartaz vintage, em tons de terracota, rosa pálido, verde-água e branco. No centro da imagem, Jeanne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Baret</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está em movimento. Ela usa um chapéu vermelho estilo boina, um casaco vinho abotoado, uma camisa branca com listras verticais finas, uma faixa vermelha na cintura e calças listradas verticais em tons de branco e rosa pálido. </a:t>
            </a:r>
          </a:p>
        </p:txBody>
      </p:sp>
      <p:sp>
        <p:nvSpPr>
          <p:cNvPr id="6" name="CaixaDeTexto 5">
            <a:extLst>
              <a:ext uri="{FF2B5EF4-FFF2-40B4-BE49-F238E27FC236}">
                <a16:creationId xmlns:a16="http://schemas.microsoft.com/office/drawing/2014/main" id="{C9C96543-3835-33C4-C6BB-1F51F000F1E4}"/>
              </a:ext>
            </a:extLst>
          </p:cNvPr>
          <p:cNvSpPr txBox="1"/>
          <p:nvPr/>
        </p:nvSpPr>
        <p:spPr>
          <a:xfrm>
            <a:off x="578987" y="5207266"/>
            <a:ext cx="5808754" cy="3970318"/>
          </a:xfrm>
          <a:prstGeom prst="rect">
            <a:avLst/>
          </a:prstGeom>
          <a:noFill/>
        </p:spPr>
        <p:txBody>
          <a:bodyPr wrap="square">
            <a:spAutoFit/>
          </a:bodyPr>
          <a:lstStyle/>
          <a:p>
            <a:pPr>
              <a:buNone/>
            </a:pP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Nos pés, sapatos marrons com fivelas quadradas. Ela carrega uma mochila escura cheia de flores vermelhas e folhagens verdes exuberantes. Jeanne segura uma bússola náutica em sua mão direita.</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Jeanne está caminhando sobre um globo terrestre, onde se vê um oceano verde-água com ondas brancas e um navio à vela de cor vinho com velas infladas. Na extremidade inferior da imagem, à esquerda e à direita, há palmeiras em tom rosa pálido.</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fundo, há um mapa estilizado em tom rosa pálido com linhas radiais que partem de um centro imaginário, lembrando as linhas de uma rosa dos ventos. Pequenas folhas e flores vermelhas estão espalhadas pelo fundo. À direita da figura, uma orca com manchas pretas e brancas parece nadar no ar.</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iluminação é suave e difusa, criando uma atmosfera nostálgica e sonhadora.</a:t>
            </a:r>
          </a:p>
        </p:txBody>
      </p:sp>
    </p:spTree>
    <p:extLst>
      <p:ext uri="{BB962C8B-B14F-4D97-AF65-F5344CB8AC3E}">
        <p14:creationId xmlns:p14="http://schemas.microsoft.com/office/powerpoint/2010/main" val="304933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a:extLst>
            <a:ext uri="{FF2B5EF4-FFF2-40B4-BE49-F238E27FC236}">
              <a16:creationId xmlns:a16="http://schemas.microsoft.com/office/drawing/2014/main" id="{E625DB69-515C-46BF-788E-D1A699699774}"/>
            </a:ext>
          </a:extLst>
        </p:cNvPr>
        <p:cNvGrpSpPr/>
        <p:nvPr/>
      </p:nvGrpSpPr>
      <p:grpSpPr>
        <a:xfrm>
          <a:off x="0" y="0"/>
          <a:ext cx="0" cy="0"/>
          <a:chOff x="0" y="0"/>
          <a:chExt cx="0" cy="0"/>
        </a:xfrm>
      </p:grpSpPr>
      <p:pic>
        <p:nvPicPr>
          <p:cNvPr id="14" name="Imagem 13" descr="Uma imagem contendo Mapa&#10;&#10;O conteúdo gerado por IA pode estar incorreto.">
            <a:extLst>
              <a:ext uri="{FF2B5EF4-FFF2-40B4-BE49-F238E27FC236}">
                <a16:creationId xmlns:a16="http://schemas.microsoft.com/office/drawing/2014/main" id="{5E45E9A0-C4CB-41A5-3ECD-B322574621E5}"/>
              </a:ext>
            </a:extLst>
          </p:cNvPr>
          <p:cNvPicPr>
            <a:picLocks noChangeAspect="1"/>
          </p:cNvPicPr>
          <p:nvPr/>
        </p:nvPicPr>
        <p:blipFill>
          <a:blip r:embed="rId2">
            <a:extLst>
              <a:ext uri="{28A0092B-C50C-407E-A947-70E740481C1C}">
                <a14:useLocalDpi xmlns:a14="http://schemas.microsoft.com/office/drawing/2010/main" val="0"/>
              </a:ext>
            </a:extLst>
          </a:blip>
          <a:srcRect l="9631" t="11774" r="9631" b="10934"/>
          <a:stretch>
            <a:fillRect/>
          </a:stretch>
        </p:blipFill>
        <p:spPr>
          <a:xfrm>
            <a:off x="1085947" y="1409098"/>
            <a:ext cx="4686104" cy="6480000"/>
          </a:xfrm>
          <a:prstGeom prst="rect">
            <a:avLst/>
          </a:prstGeom>
        </p:spPr>
      </p:pic>
      <p:sp>
        <p:nvSpPr>
          <p:cNvPr id="12" name="CaixaDeTexto 11">
            <a:extLst>
              <a:ext uri="{FF2B5EF4-FFF2-40B4-BE49-F238E27FC236}">
                <a16:creationId xmlns:a16="http://schemas.microsoft.com/office/drawing/2014/main" id="{060192B8-052B-3CE5-990A-7D30BAE3356C}"/>
              </a:ext>
            </a:extLst>
          </p:cNvPr>
          <p:cNvSpPr txBox="1"/>
          <p:nvPr/>
        </p:nvSpPr>
        <p:spPr>
          <a:xfrm>
            <a:off x="530654" y="440351"/>
            <a:ext cx="3615895"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a:cs typeface="Arial"/>
              </a:rPr>
              <a:t>Jeanne </a:t>
            </a:r>
            <a:r>
              <a:rPr lang="pt-BR" sz="2000" b="1" dirty="0" err="1">
                <a:solidFill>
                  <a:schemeClr val="bg1"/>
                </a:solidFill>
                <a:latin typeface="Arial"/>
                <a:cs typeface="Arial"/>
              </a:rPr>
              <a:t>Baret</a:t>
            </a:r>
            <a:r>
              <a:rPr lang="pt-BR" sz="2000" b="1" dirty="0">
                <a:solidFill>
                  <a:schemeClr val="bg1"/>
                </a:solidFill>
                <a:latin typeface="Arial"/>
                <a:cs typeface="Arial"/>
              </a:rPr>
              <a:t> (1740-1807)</a:t>
            </a:r>
            <a:endParaRPr lang="pt-BR" sz="2000" b="1" dirty="0">
              <a:solidFill>
                <a:schemeClr val="bg1"/>
              </a:solidFill>
              <a:latin typeface="Arial" panose="020B0604020202020204" pitchFamily="34" charset="0"/>
              <a:cs typeface="Arial" panose="020B0604020202020204" pitchFamily="34" charset="0"/>
            </a:endParaRPr>
          </a:p>
        </p:txBody>
      </p:sp>
      <p:sp>
        <p:nvSpPr>
          <p:cNvPr id="2" name="CaixaDeTexto 1">
            <a:extLst>
              <a:ext uri="{FF2B5EF4-FFF2-40B4-BE49-F238E27FC236}">
                <a16:creationId xmlns:a16="http://schemas.microsoft.com/office/drawing/2014/main" id="{F2CD0C8C-A1DF-18FB-86FD-9838E599345F}"/>
              </a:ext>
            </a:extLst>
          </p:cNvPr>
          <p:cNvSpPr txBox="1"/>
          <p:nvPr/>
        </p:nvSpPr>
        <p:spPr>
          <a:xfrm>
            <a:off x="1750638" y="8161818"/>
            <a:ext cx="427955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600" b="1" dirty="0">
                <a:solidFill>
                  <a:schemeClr val="bg1"/>
                </a:solidFill>
                <a:latin typeface="Arial" panose="020B0604020202020204" pitchFamily="34" charset="0"/>
                <a:cs typeface="Arial" panose="020B0604020202020204" pitchFamily="34" charset="0"/>
              </a:rPr>
              <a:t>“Disfarcei-me de homem para explorar o mundo e seus mares.”</a:t>
            </a:r>
          </a:p>
          <a:p>
            <a:r>
              <a:rPr lang="pt-BR" sz="1600" b="1" dirty="0">
                <a:solidFill>
                  <a:schemeClr val="bg1"/>
                </a:solidFill>
                <a:latin typeface="Arial" panose="020B0604020202020204" pitchFamily="34" charset="0"/>
                <a:cs typeface="Arial" panose="020B0604020202020204" pitchFamily="34" charset="0"/>
              </a:rPr>
              <a:t>Primeira mulher a dar a volta ao mundo em expedição científica.</a:t>
            </a:r>
          </a:p>
        </p:txBody>
      </p:sp>
      <p:pic>
        <p:nvPicPr>
          <p:cNvPr id="3" name="Imagem 2">
            <a:extLst>
              <a:ext uri="{FF2B5EF4-FFF2-40B4-BE49-F238E27FC236}">
                <a16:creationId xmlns:a16="http://schemas.microsoft.com/office/drawing/2014/main" id="{C89C017D-92B3-F821-58A6-DE09D39797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947" y="8161818"/>
            <a:ext cx="1080000" cy="1080000"/>
          </a:xfrm>
          <a:prstGeom prst="rect">
            <a:avLst/>
          </a:prstGeom>
        </p:spPr>
      </p:pic>
    </p:spTree>
    <p:extLst>
      <p:ext uri="{BB962C8B-B14F-4D97-AF65-F5344CB8AC3E}">
        <p14:creationId xmlns:p14="http://schemas.microsoft.com/office/powerpoint/2010/main" val="135241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a:extLst>
            <a:ext uri="{FF2B5EF4-FFF2-40B4-BE49-F238E27FC236}">
              <a16:creationId xmlns:a16="http://schemas.microsoft.com/office/drawing/2014/main" id="{5AA51526-11F2-D862-CE27-A61684C93BFB}"/>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EE74DF37-E005-A968-1C07-F3DF7EA17224}"/>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14" name="Imagem 13" descr="Uma imagem contendo Mapa&#10;&#10;O conteúdo gerado por IA pode estar incorreto.">
            <a:extLst>
              <a:ext uri="{FF2B5EF4-FFF2-40B4-BE49-F238E27FC236}">
                <a16:creationId xmlns:a16="http://schemas.microsoft.com/office/drawing/2014/main" id="{D6453E15-E389-DBE6-D678-332810DDF58C}"/>
              </a:ext>
            </a:extLst>
          </p:cNvPr>
          <p:cNvPicPr>
            <a:picLocks noChangeAspect="1"/>
          </p:cNvPicPr>
          <p:nvPr/>
        </p:nvPicPr>
        <p:blipFill>
          <a:blip r:embed="rId2">
            <a:extLst>
              <a:ext uri="{28A0092B-C50C-407E-A947-70E740481C1C}">
                <a14:useLocalDpi xmlns:a14="http://schemas.microsoft.com/office/drawing/2010/main" val="0"/>
              </a:ext>
            </a:extLst>
          </a:blip>
          <a:srcRect l="9631" t="11774" r="9631" b="10934"/>
          <a:stretch>
            <a:fillRect/>
          </a:stretch>
        </p:blipFill>
        <p:spPr>
          <a:xfrm>
            <a:off x="4140200" y="622669"/>
            <a:ext cx="2187145" cy="2932962"/>
          </a:xfrm>
          <a:prstGeom prst="rect">
            <a:avLst/>
          </a:prstGeom>
        </p:spPr>
      </p:pic>
      <p:sp>
        <p:nvSpPr>
          <p:cNvPr id="12" name="CaixaDeTexto 11">
            <a:extLst>
              <a:ext uri="{FF2B5EF4-FFF2-40B4-BE49-F238E27FC236}">
                <a16:creationId xmlns:a16="http://schemas.microsoft.com/office/drawing/2014/main" id="{7B917502-ADA1-FB84-20DF-D2F14FAA5FCD}"/>
              </a:ext>
            </a:extLst>
          </p:cNvPr>
          <p:cNvSpPr txBox="1"/>
          <p:nvPr/>
        </p:nvSpPr>
        <p:spPr>
          <a:xfrm>
            <a:off x="530655" y="440351"/>
            <a:ext cx="3262432"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a:cs typeface="Arial"/>
              </a:rPr>
              <a:t>Jeanne </a:t>
            </a:r>
            <a:r>
              <a:rPr lang="pt-BR" sz="2000" b="1" dirty="0" err="1">
                <a:solidFill>
                  <a:schemeClr val="bg1"/>
                </a:solidFill>
                <a:latin typeface="Arial"/>
                <a:cs typeface="Arial"/>
              </a:rPr>
              <a:t>Baret</a:t>
            </a:r>
            <a:r>
              <a:rPr lang="pt-BR" sz="2000" b="1" dirty="0">
                <a:solidFill>
                  <a:schemeClr val="bg1"/>
                </a:solidFill>
                <a:latin typeface="Arial"/>
                <a:cs typeface="Arial"/>
              </a:rPr>
              <a:t> (1740-1807)</a:t>
            </a:r>
            <a:endParaRPr lang="pt-BR" sz="2000" b="1" dirty="0">
              <a:solidFill>
                <a:schemeClr val="bg1"/>
              </a:solidFill>
              <a:latin typeface="Arial" panose="020B060402020202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B1ADFD7F-8513-D638-EECB-9F5FB22068AB}"/>
              </a:ext>
            </a:extLst>
          </p:cNvPr>
          <p:cNvSpPr txBox="1"/>
          <p:nvPr/>
        </p:nvSpPr>
        <p:spPr>
          <a:xfrm>
            <a:off x="530655" y="1365321"/>
            <a:ext cx="3778109" cy="849463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CIRCUM-NAVEGADORA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bruma da história,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nome ressurge,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Jeanne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Baret</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mulher de coragem e luz,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Botânica de alma, viajante oculta,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pele de homem, o mundo ela seduz.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Filha da terra, de La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Comelle</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nasceu,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flores e folhas, o saber floresceu.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Commerson, o mestre, partiu a sonhar,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Num navio de guerra, cruzou 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Disfarçada, silente, entre mapas e plantas,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Desafiou leis, costumes e mantas.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Étoile</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navegou, com olhar atento,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Coletando espécies, vencendo o vento.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Rio de Janeiro, a flor ela viu,</a:t>
            </a:r>
          </a:p>
          <a:p>
            <a:pPr>
              <a:buNone/>
            </a:pPr>
            <a:r>
              <a:rPr lang="pt-BR" sz="1400" b="1" i="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Bougainvillea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rosa e roxa, surgiu.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Nomeou com saber, com alma de cientista,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Mesmo sem título, já era especialista.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Taiti, os olhos nativos a revelaram,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nem o segredo a fez recuar.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Seguiu firme, até a Ilha Maurício,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Onde o amor se despediu em silêncio.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Voltou à França, com o mundo nas mãos,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Cinco mil plantas, saber em grãos.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Luís XVI a chamou de extraordinária,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o tempo a cobriu com névoa diária.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resgatamos sua memória esquecida,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Jeanne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Baret</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mulher destemida.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Argonauta do Oceano,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floresce, eterno e vital.</a:t>
            </a:r>
          </a:p>
        </p:txBody>
      </p:sp>
    </p:spTree>
    <p:extLst>
      <p:ext uri="{BB962C8B-B14F-4D97-AF65-F5344CB8AC3E}">
        <p14:creationId xmlns:p14="http://schemas.microsoft.com/office/powerpoint/2010/main" val="1673815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99DDC87E-7926-EAAB-A171-2E069E58375F}"/>
            </a:ext>
          </a:extLst>
        </p:cNvPr>
        <p:cNvGrpSpPr/>
        <p:nvPr/>
      </p:nvGrpSpPr>
      <p:grpSpPr>
        <a:xfrm>
          <a:off x="0" y="0"/>
          <a:ext cx="0" cy="0"/>
          <a:chOff x="0" y="0"/>
          <a:chExt cx="0" cy="0"/>
        </a:xfrm>
      </p:grpSpPr>
      <p:pic>
        <p:nvPicPr>
          <p:cNvPr id="4" name="Imagem 3" descr="Desenho de personagem de desenho animado&#10;&#10;O conteúdo gerado por IA pode estar incorreto.">
            <a:extLst>
              <a:ext uri="{FF2B5EF4-FFF2-40B4-BE49-F238E27FC236}">
                <a16:creationId xmlns:a16="http://schemas.microsoft.com/office/drawing/2014/main" id="{85FF22E1-31C9-495C-C8B5-392BA7C28A30}"/>
              </a:ext>
            </a:extLst>
          </p:cNvPr>
          <p:cNvPicPr>
            <a:picLocks noChangeAspect="1"/>
          </p:cNvPicPr>
          <p:nvPr/>
        </p:nvPicPr>
        <p:blipFill>
          <a:blip r:embed="rId2">
            <a:extLst>
              <a:ext uri="{28A0092B-C50C-407E-A947-70E740481C1C}">
                <a14:useLocalDpi xmlns:a14="http://schemas.microsoft.com/office/drawing/2010/main" val="0"/>
              </a:ext>
            </a:extLst>
          </a:blip>
          <a:srcRect l="4253" t="5262" r="2871" b="5069"/>
          <a:stretch>
            <a:fillRect/>
          </a:stretch>
        </p:blipFill>
        <p:spPr>
          <a:xfrm>
            <a:off x="817338" y="1330873"/>
            <a:ext cx="5223324" cy="7244254"/>
          </a:xfrm>
          <a:prstGeom prst="rect">
            <a:avLst/>
          </a:prstGeom>
        </p:spPr>
      </p:pic>
      <p:sp>
        <p:nvSpPr>
          <p:cNvPr id="12" name="CaixaDeTexto 11">
            <a:extLst>
              <a:ext uri="{FF2B5EF4-FFF2-40B4-BE49-F238E27FC236}">
                <a16:creationId xmlns:a16="http://schemas.microsoft.com/office/drawing/2014/main" id="{D95388BC-4E87-DFF3-B444-E01E1D954C94}"/>
              </a:ext>
            </a:extLst>
          </p:cNvPr>
          <p:cNvSpPr txBox="1"/>
          <p:nvPr/>
        </p:nvSpPr>
        <p:spPr>
          <a:xfrm>
            <a:off x="568754" y="335832"/>
            <a:ext cx="2860245"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Aida</a:t>
            </a:r>
            <a:r>
              <a:rPr lang="pt-BR" sz="2000" b="1" dirty="0">
                <a:solidFill>
                  <a:schemeClr val="bg1"/>
                </a:solidFill>
                <a:latin typeface="Arial" panose="020B0604020202020204" pitchFamily="34" charset="0"/>
                <a:cs typeface="Arial" panose="020B0604020202020204" pitchFamily="34" charset="0"/>
              </a:rPr>
              <a:t> Fernández Rios</a:t>
            </a:r>
          </a:p>
        </p:txBody>
      </p:sp>
      <p:sp>
        <p:nvSpPr>
          <p:cNvPr id="2" name="CaixaDeTexto 1">
            <a:extLst>
              <a:ext uri="{FF2B5EF4-FFF2-40B4-BE49-F238E27FC236}">
                <a16:creationId xmlns:a16="http://schemas.microsoft.com/office/drawing/2014/main" id="{0E38DECB-7DD4-E850-44FD-FCE34076F05C}"/>
              </a:ext>
            </a:extLst>
          </p:cNvPr>
          <p:cNvSpPr txBox="1"/>
          <p:nvPr/>
        </p:nvSpPr>
        <p:spPr>
          <a:xfrm>
            <a:off x="2214806" y="8862282"/>
            <a:ext cx="24283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Acidez Oceânica</a:t>
            </a:r>
            <a:endParaRPr lang="pt-BR" sz="1400" dirty="0">
              <a:solidFill>
                <a:schemeClr val="bg1"/>
              </a:solidFill>
            </a:endParaRPr>
          </a:p>
        </p:txBody>
      </p:sp>
    </p:spTree>
    <p:extLst>
      <p:ext uri="{BB962C8B-B14F-4D97-AF65-F5344CB8AC3E}">
        <p14:creationId xmlns:p14="http://schemas.microsoft.com/office/powerpoint/2010/main" val="904780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E84EE629-713F-9F27-5C1C-2233FA948351}"/>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04B70BD1-7FAE-6080-EE95-D35E887A7CF6}"/>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4" name="Imagem 3" descr="Desenho de personagem de desenho animado&#10;&#10;O conteúdo gerado por IA pode estar incorreto.">
            <a:extLst>
              <a:ext uri="{FF2B5EF4-FFF2-40B4-BE49-F238E27FC236}">
                <a16:creationId xmlns:a16="http://schemas.microsoft.com/office/drawing/2014/main" id="{68DE160C-BEDC-8717-E54E-75098769D0F5}"/>
              </a:ext>
            </a:extLst>
          </p:cNvPr>
          <p:cNvPicPr>
            <a:picLocks noChangeAspect="1"/>
          </p:cNvPicPr>
          <p:nvPr/>
        </p:nvPicPr>
        <p:blipFill>
          <a:blip r:embed="rId2">
            <a:extLst>
              <a:ext uri="{28A0092B-C50C-407E-A947-70E740481C1C}">
                <a14:useLocalDpi xmlns:a14="http://schemas.microsoft.com/office/drawing/2010/main" val="0"/>
              </a:ext>
            </a:extLst>
          </a:blip>
          <a:srcRect l="4162" t="6087" r="3241" b="5548"/>
          <a:stretch>
            <a:fillRect/>
          </a:stretch>
        </p:blipFill>
        <p:spPr>
          <a:xfrm>
            <a:off x="4152900" y="609340"/>
            <a:ext cx="2174446" cy="2896266"/>
          </a:xfrm>
          <a:prstGeom prst="rect">
            <a:avLst/>
          </a:prstGeom>
        </p:spPr>
      </p:pic>
      <p:sp>
        <p:nvSpPr>
          <p:cNvPr id="12" name="CaixaDeTexto 11">
            <a:extLst>
              <a:ext uri="{FF2B5EF4-FFF2-40B4-BE49-F238E27FC236}">
                <a16:creationId xmlns:a16="http://schemas.microsoft.com/office/drawing/2014/main" id="{25D7F358-5DD3-B436-934A-FDEFABDF0D44}"/>
              </a:ext>
            </a:extLst>
          </p:cNvPr>
          <p:cNvSpPr txBox="1"/>
          <p:nvPr/>
        </p:nvSpPr>
        <p:spPr>
          <a:xfrm>
            <a:off x="530654" y="440351"/>
            <a:ext cx="2898345" cy="1015663"/>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Aida</a:t>
            </a:r>
            <a:r>
              <a:rPr lang="pt-BR" sz="2000" b="1" dirty="0">
                <a:solidFill>
                  <a:schemeClr val="bg1"/>
                </a:solidFill>
                <a:latin typeface="Arial" panose="020B0604020202020204" pitchFamily="34" charset="0"/>
                <a:cs typeface="Arial" panose="020B0604020202020204" pitchFamily="34" charset="0"/>
              </a:rPr>
              <a:t> Fernández Rios</a:t>
            </a:r>
          </a:p>
          <a:p>
            <a:r>
              <a:rPr lang="pt-BR" sz="2000" b="1" dirty="0">
                <a:solidFill>
                  <a:schemeClr val="bg1"/>
                </a:solidFill>
                <a:latin typeface="Arial" panose="020B0604020202020204" pitchFamily="34" charset="0"/>
                <a:cs typeface="Arial" panose="020B0604020202020204" pitchFamily="34" charset="0"/>
              </a:rPr>
              <a:t>Descrição</a:t>
            </a:r>
          </a:p>
        </p:txBody>
      </p:sp>
      <p:sp>
        <p:nvSpPr>
          <p:cNvPr id="6" name="CaixaDeTexto 5">
            <a:extLst>
              <a:ext uri="{FF2B5EF4-FFF2-40B4-BE49-F238E27FC236}">
                <a16:creationId xmlns:a16="http://schemas.microsoft.com/office/drawing/2014/main" id="{9A111583-6214-BD91-02DC-3487AEC5F206}"/>
              </a:ext>
            </a:extLst>
          </p:cNvPr>
          <p:cNvSpPr txBox="1"/>
          <p:nvPr/>
        </p:nvSpPr>
        <p:spPr>
          <a:xfrm>
            <a:off x="530654" y="1758868"/>
            <a:ext cx="3430772"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da cientista Aída Fernández Rios, em um contexto ambiental e laboratorial.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tem um tom esverdeado suave, sobre o qual são dispostos diversos elementos relacionados à ciência e ao meio ambiente.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centro da imagem,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Aida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é retratada com uma postura ereta e um semblante sereno. </a:t>
            </a: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E21D4B72-2CB3-9B51-D1D0-E43F02E7056C}"/>
              </a:ext>
            </a:extLst>
          </p:cNvPr>
          <p:cNvSpPr txBox="1"/>
          <p:nvPr/>
        </p:nvSpPr>
        <p:spPr>
          <a:xfrm>
            <a:off x="565019" y="4221081"/>
            <a:ext cx="5827615" cy="5047536"/>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veste uma camiseta verde, calças escuras e sapatos de salto azul-petróleo. No pescoço, utiliza um cordão azul que sustenta um objeto circular laranja. Seus cabelos são curtos e escuros, e ela usa óculos de armação fina. Brincos redondos e alaranjados adornam suas orelhas.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Aida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estende sua mão direita em direção a um equipamento de laboratório.</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esquerda de Aída, encontra-se uma bancada de laboratório com um equipamento eletrônico de cor clara. A bancada possui gavetas e sobre ela repousa um livro aberto. Atrás da cientista, visualiza-se um globo terrestre estilizado, com continentes em tons de verde e oceanos em azul claro.</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redor da cientista e dos objetos principais, há diversos ícones e símbolos. Estes incluem: o Sol, nuvens com gotas de chuva, peixes, um gráfico ascendente, moléculas de CO</a:t>
            </a:r>
            <a:r>
              <a:rPr lang="pt-BR" sz="1400" b="1" kern="100" baseline="-25000" dirty="0">
                <a:solidFill>
                  <a:schemeClr val="bg1"/>
                </a:solidFill>
                <a:effectLst/>
                <a:latin typeface="Arial" panose="020B0604020202020204" pitchFamily="34" charset="0"/>
                <a:ea typeface="Aptos" panose="020B0004020202020204" pitchFamily="34" charset="0"/>
                <a:cs typeface="Arial" panose="020B0604020202020204" pitchFamily="34" charset="0"/>
              </a:rPr>
              <a:t>2</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 frascos de laboratório. Setas curvas e retas indicam ciclos e processos, reforçando o tema ambiental e científico.</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ilustração tem cores suaves, evocando uma sensação de equilíbrio e harmonia entre a ciência e a natureza. A composição geral sugere uma representação visual da pesquisa científica voltada para a sustentabilidade e o estudo do meio ambiente.</a:t>
            </a:r>
          </a:p>
        </p:txBody>
      </p:sp>
    </p:spTree>
    <p:extLst>
      <p:ext uri="{BB962C8B-B14F-4D97-AF65-F5344CB8AC3E}">
        <p14:creationId xmlns:p14="http://schemas.microsoft.com/office/powerpoint/2010/main" val="1839575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74443356-DD59-6C03-6006-93B769039BE4}"/>
            </a:ext>
          </a:extLst>
        </p:cNvPr>
        <p:cNvGrpSpPr/>
        <p:nvPr/>
      </p:nvGrpSpPr>
      <p:grpSpPr>
        <a:xfrm>
          <a:off x="0" y="0"/>
          <a:ext cx="0" cy="0"/>
          <a:chOff x="0" y="0"/>
          <a:chExt cx="0" cy="0"/>
        </a:xfrm>
      </p:grpSpPr>
      <p:pic>
        <p:nvPicPr>
          <p:cNvPr id="4" name="Imagem 3" descr="Desenho de personagem de desenho animado&#10;&#10;O conteúdo gerado por IA pode estar incorreto.">
            <a:extLst>
              <a:ext uri="{FF2B5EF4-FFF2-40B4-BE49-F238E27FC236}">
                <a16:creationId xmlns:a16="http://schemas.microsoft.com/office/drawing/2014/main" id="{62863B6D-68B5-7C42-A241-44702D768181}"/>
              </a:ext>
            </a:extLst>
          </p:cNvPr>
          <p:cNvPicPr>
            <a:picLocks noChangeAspect="1"/>
          </p:cNvPicPr>
          <p:nvPr/>
        </p:nvPicPr>
        <p:blipFill>
          <a:blip r:embed="rId2">
            <a:extLst>
              <a:ext uri="{28A0092B-C50C-407E-A947-70E740481C1C}">
                <a14:useLocalDpi xmlns:a14="http://schemas.microsoft.com/office/drawing/2010/main" val="0"/>
              </a:ext>
            </a:extLst>
          </a:blip>
          <a:srcRect l="4162" t="6087" r="3241" b="5548"/>
          <a:stretch>
            <a:fillRect/>
          </a:stretch>
        </p:blipFill>
        <p:spPr>
          <a:xfrm>
            <a:off x="1070655" y="1332084"/>
            <a:ext cx="4726953" cy="6480000"/>
          </a:xfrm>
          <a:prstGeom prst="rect">
            <a:avLst/>
          </a:prstGeom>
        </p:spPr>
      </p:pic>
      <p:sp>
        <p:nvSpPr>
          <p:cNvPr id="12" name="CaixaDeTexto 11">
            <a:extLst>
              <a:ext uri="{FF2B5EF4-FFF2-40B4-BE49-F238E27FC236}">
                <a16:creationId xmlns:a16="http://schemas.microsoft.com/office/drawing/2014/main" id="{FDE14083-412C-0D34-D080-79232DB532F7}"/>
              </a:ext>
            </a:extLst>
          </p:cNvPr>
          <p:cNvSpPr txBox="1"/>
          <p:nvPr/>
        </p:nvSpPr>
        <p:spPr>
          <a:xfrm>
            <a:off x="530655" y="440351"/>
            <a:ext cx="4188967"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Aida</a:t>
            </a:r>
            <a:r>
              <a:rPr lang="pt-BR" sz="2000" b="1" dirty="0">
                <a:solidFill>
                  <a:schemeClr val="bg1"/>
                </a:solidFill>
                <a:latin typeface="Arial" panose="020B0604020202020204" pitchFamily="34" charset="0"/>
                <a:cs typeface="Arial" panose="020B0604020202020204" pitchFamily="34" charset="0"/>
              </a:rPr>
              <a:t> Fernández Rios (1947-2015)</a:t>
            </a:r>
          </a:p>
        </p:txBody>
      </p:sp>
      <p:sp>
        <p:nvSpPr>
          <p:cNvPr id="2" name="CaixaDeTexto 1">
            <a:extLst>
              <a:ext uri="{FF2B5EF4-FFF2-40B4-BE49-F238E27FC236}">
                <a16:creationId xmlns:a16="http://schemas.microsoft.com/office/drawing/2014/main" id="{12277812-A14D-56FB-1EC3-23345A71B9E3}"/>
              </a:ext>
            </a:extLst>
          </p:cNvPr>
          <p:cNvSpPr txBox="1"/>
          <p:nvPr/>
        </p:nvSpPr>
        <p:spPr>
          <a:xfrm>
            <a:off x="1695899" y="8186752"/>
            <a:ext cx="418182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600" b="1" dirty="0">
                <a:solidFill>
                  <a:schemeClr val="bg1"/>
                </a:solidFill>
                <a:latin typeface="Arial" panose="020B0604020202020204" pitchFamily="34" charset="0"/>
                <a:cs typeface="Arial" panose="020B0604020202020204" pitchFamily="34" charset="0"/>
              </a:rPr>
              <a:t>O oceano regula o clima ao absorver parte do dióxido de carbono emitido, mas isso tem limites e estamos vendo sinais alarmantes.</a:t>
            </a:r>
          </a:p>
        </p:txBody>
      </p:sp>
      <p:pic>
        <p:nvPicPr>
          <p:cNvPr id="3" name="Imagem 2">
            <a:extLst>
              <a:ext uri="{FF2B5EF4-FFF2-40B4-BE49-F238E27FC236}">
                <a16:creationId xmlns:a16="http://schemas.microsoft.com/office/drawing/2014/main" id="{FD77C1CE-8D01-D770-FDDD-805CA1716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60" y="8183970"/>
            <a:ext cx="1080000" cy="1080000"/>
          </a:xfrm>
          <a:prstGeom prst="rect">
            <a:avLst/>
          </a:prstGeom>
        </p:spPr>
      </p:pic>
    </p:spTree>
    <p:extLst>
      <p:ext uri="{BB962C8B-B14F-4D97-AF65-F5344CB8AC3E}">
        <p14:creationId xmlns:p14="http://schemas.microsoft.com/office/powerpoint/2010/main" val="2816431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DFD137FA-1325-CBD0-9FCD-EDF084084DD7}"/>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6244DDE2-50B3-D280-3819-DF377B12860D}"/>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4" name="Imagem 3" descr="Desenho de personagem de desenho animado&#10;&#10;O conteúdo gerado por IA pode estar incorreto.">
            <a:extLst>
              <a:ext uri="{FF2B5EF4-FFF2-40B4-BE49-F238E27FC236}">
                <a16:creationId xmlns:a16="http://schemas.microsoft.com/office/drawing/2014/main" id="{F766EA4E-9B86-93E4-B3A5-97B887D67DB9}"/>
              </a:ext>
            </a:extLst>
          </p:cNvPr>
          <p:cNvPicPr>
            <a:picLocks noChangeAspect="1"/>
          </p:cNvPicPr>
          <p:nvPr/>
        </p:nvPicPr>
        <p:blipFill>
          <a:blip r:embed="rId2">
            <a:extLst>
              <a:ext uri="{28A0092B-C50C-407E-A947-70E740481C1C}">
                <a14:useLocalDpi xmlns:a14="http://schemas.microsoft.com/office/drawing/2010/main" val="0"/>
              </a:ext>
            </a:extLst>
          </a:blip>
          <a:srcRect l="4162" t="6087" r="3241" b="5548"/>
          <a:stretch>
            <a:fillRect/>
          </a:stretch>
        </p:blipFill>
        <p:spPr>
          <a:xfrm>
            <a:off x="4159250" y="643551"/>
            <a:ext cx="2168095" cy="2855644"/>
          </a:xfrm>
          <a:prstGeom prst="rect">
            <a:avLst/>
          </a:prstGeom>
        </p:spPr>
      </p:pic>
      <p:sp>
        <p:nvSpPr>
          <p:cNvPr id="12" name="CaixaDeTexto 11">
            <a:extLst>
              <a:ext uri="{FF2B5EF4-FFF2-40B4-BE49-F238E27FC236}">
                <a16:creationId xmlns:a16="http://schemas.microsoft.com/office/drawing/2014/main" id="{995D4556-0F5D-F7A4-C69A-3A853E8FEF5A}"/>
              </a:ext>
            </a:extLst>
          </p:cNvPr>
          <p:cNvSpPr txBox="1"/>
          <p:nvPr/>
        </p:nvSpPr>
        <p:spPr>
          <a:xfrm>
            <a:off x="530654" y="440351"/>
            <a:ext cx="2898345"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Aida</a:t>
            </a:r>
            <a:r>
              <a:rPr lang="pt-BR" sz="2000" b="1" dirty="0">
                <a:solidFill>
                  <a:schemeClr val="bg1"/>
                </a:solidFill>
                <a:latin typeface="Arial" panose="020B0604020202020204" pitchFamily="34" charset="0"/>
                <a:cs typeface="Arial" panose="020B0604020202020204" pitchFamily="34" charset="0"/>
              </a:rPr>
              <a:t> Fernández Rios</a:t>
            </a:r>
          </a:p>
        </p:txBody>
      </p:sp>
      <p:sp>
        <p:nvSpPr>
          <p:cNvPr id="3" name="CaixaDeTexto 2">
            <a:extLst>
              <a:ext uri="{FF2B5EF4-FFF2-40B4-BE49-F238E27FC236}">
                <a16:creationId xmlns:a16="http://schemas.microsoft.com/office/drawing/2014/main" id="{3A576AEB-5670-4BDD-B997-A9B0C2826E23}"/>
              </a:ext>
            </a:extLst>
          </p:cNvPr>
          <p:cNvSpPr txBox="1"/>
          <p:nvPr/>
        </p:nvSpPr>
        <p:spPr>
          <a:xfrm>
            <a:off x="530655" y="1377868"/>
            <a:ext cx="4523945" cy="7663636"/>
          </a:xfrm>
          <a:prstGeom prst="rect">
            <a:avLst/>
          </a:prstGeom>
          <a:noFill/>
        </p:spPr>
        <p:txBody>
          <a:bodyPr wrap="square">
            <a:spAutoFit/>
          </a:bodyPr>
          <a:lstStyle/>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GUARDIÃ DOS OCEANOS</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 águas da Galícia nasceu o seu olhar,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Vigo a moldou com brisa e mar.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histórias de pesca e desenhos do tio,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Aída sonhava sem saber o desafio.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Começou na gráfica, com coragem e razão,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o oceano chamava com outra missão.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Um encontro casual, um convite à ciência,</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Aída mergulhou com alma e paciência.</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Otólitos em mãos, peixes a decifrar,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“caixa-preta” da vida a revelar.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Estudou Biologia, doutorou-se com paixão,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Fitoplâncton, sua investigação.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Atlântico profundo ao CO₂ invisível,</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Desvendou a acidificação terrível.</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Mexilhões, corais, estruturas calcárias,</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Sofrem em silêncio mudanças diárias.</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Liderou projetos, cruzou mares em missão,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Campanhas, ciência em ação.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Navios comerciais, sensores a bordo,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Aída media o futuro, num mundo quase surdo.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Subiu degraus com esforço e saber,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laboratório à cátedra, fez florescer.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dirigir com firmeza</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Instituto Marinho, com rara grandeza.</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Acadêmica galega, honra merecida,</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o destino a levou, partida sofrida.</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Sua luz se apagou,</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seu legado no oceano ficou.</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lembramos com versos e emoção,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Aída Fernández, farol da conservação.</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Argonauta do saber, mulher de ciência e mar,</a:t>
            </a:r>
          </a:p>
          <a:p>
            <a:pPr>
              <a:buNone/>
            </a:pPr>
            <a:r>
              <a:rPr lang="pt-BR" sz="1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Tua história é semente a germinar.</a:t>
            </a:r>
          </a:p>
        </p:txBody>
      </p:sp>
    </p:spTree>
    <p:extLst>
      <p:ext uri="{BB962C8B-B14F-4D97-AF65-F5344CB8AC3E}">
        <p14:creationId xmlns:p14="http://schemas.microsoft.com/office/powerpoint/2010/main" val="4066463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324F736-5BE7-1607-4D82-187EFDA85B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550" t="4775" r="10152" b="6223"/>
          <a:stretch>
            <a:fillRect/>
          </a:stretch>
        </p:blipFill>
        <p:spPr bwMode="auto">
          <a:xfrm>
            <a:off x="711200" y="1148237"/>
            <a:ext cx="5261411" cy="7487763"/>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277E3379-D9C4-EED7-39D9-BD323E9ACDC6}"/>
              </a:ext>
            </a:extLst>
          </p:cNvPr>
          <p:cNvSpPr txBox="1"/>
          <p:nvPr/>
        </p:nvSpPr>
        <p:spPr>
          <a:xfrm>
            <a:off x="530655" y="440351"/>
            <a:ext cx="2662908" cy="707886"/>
          </a:xfrm>
          <a:prstGeom prst="rect">
            <a:avLst/>
          </a:prstGeom>
          <a:noFill/>
        </p:spPr>
        <p:txBody>
          <a:bodyPr wrap="none" lIns="91440" tIns="45720" rIns="91440" bIns="45720" rtlCol="0" anchor="t">
            <a:spAutoFit/>
          </a:bodyPr>
          <a:lstStyle/>
          <a:p>
            <a:r>
              <a:rPr lang="pt-BR" sz="2000" b="1" dirty="0">
                <a:solidFill>
                  <a:srgbClr val="820000"/>
                </a:solidFill>
                <a:latin typeface="Arial" panose="020B0604020202020204" pitchFamily="34" charset="0"/>
                <a:cs typeface="Arial" panose="020B0604020202020204" pitchFamily="34" charset="0"/>
              </a:rPr>
              <a:t>Mulheres Oceânicas</a:t>
            </a:r>
          </a:p>
          <a:p>
            <a:r>
              <a:rPr lang="pt-BR" sz="2000" b="1" dirty="0">
                <a:solidFill>
                  <a:srgbClr val="820000"/>
                </a:solidFill>
                <a:latin typeface="Arial" panose="020B0604020202020204" pitchFamily="34" charset="0"/>
                <a:cs typeface="Arial" panose="020B0604020202020204" pitchFamily="34" charset="0"/>
              </a:rPr>
              <a:t>Ana Ramos</a:t>
            </a:r>
          </a:p>
        </p:txBody>
      </p:sp>
      <p:sp>
        <p:nvSpPr>
          <p:cNvPr id="3" name="CaixaDeTexto 2">
            <a:extLst>
              <a:ext uri="{FF2B5EF4-FFF2-40B4-BE49-F238E27FC236}">
                <a16:creationId xmlns:a16="http://schemas.microsoft.com/office/drawing/2014/main" id="{23049BBB-9FCF-CF42-481D-9E5E8AC2251F}"/>
              </a:ext>
            </a:extLst>
          </p:cNvPr>
          <p:cNvSpPr txBox="1"/>
          <p:nvPr/>
        </p:nvSpPr>
        <p:spPr>
          <a:xfrm>
            <a:off x="1718167" y="8757763"/>
            <a:ext cx="342166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rgbClr val="820000"/>
                </a:solidFill>
                <a:latin typeface="Arial"/>
              </a:rPr>
              <a:t>Biodiversidade de Bentos</a:t>
            </a:r>
          </a:p>
          <a:p>
            <a:pPr algn="ctr"/>
            <a:r>
              <a:rPr lang="pt-BR" b="1" dirty="0">
                <a:solidFill>
                  <a:srgbClr val="820000"/>
                </a:solidFill>
                <a:latin typeface="Arial"/>
              </a:rPr>
              <a:t>Vida nas Profundezas </a:t>
            </a:r>
            <a:endParaRPr lang="pt-BR" sz="1400" dirty="0">
              <a:solidFill>
                <a:srgbClr val="820000"/>
              </a:solidFill>
            </a:endParaRPr>
          </a:p>
        </p:txBody>
      </p:sp>
    </p:spTree>
    <p:extLst>
      <p:ext uri="{BB962C8B-B14F-4D97-AF65-F5344CB8AC3E}">
        <p14:creationId xmlns:p14="http://schemas.microsoft.com/office/powerpoint/2010/main" val="1145372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a:extLst>
            <a:ext uri="{FF2B5EF4-FFF2-40B4-BE49-F238E27FC236}">
              <a16:creationId xmlns:a16="http://schemas.microsoft.com/office/drawing/2014/main" id="{D7E645DB-2EB7-35D9-4CE9-E9EC796C1F59}"/>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E62E701F-543C-4C42-03DF-9ABD027B1491}"/>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4CE2EB10-180F-B403-43B8-6CA0C4902103}"/>
              </a:ext>
            </a:extLst>
          </p:cNvPr>
          <p:cNvSpPr txBox="1"/>
          <p:nvPr/>
        </p:nvSpPr>
        <p:spPr>
          <a:xfrm>
            <a:off x="530655" y="440351"/>
            <a:ext cx="2662908" cy="1015663"/>
          </a:xfrm>
          <a:prstGeom prst="rect">
            <a:avLst/>
          </a:prstGeom>
          <a:noFill/>
        </p:spPr>
        <p:txBody>
          <a:bodyPr wrap="none" lIns="91440" tIns="45720" rIns="91440" bIns="45720" rtlCol="0" anchor="t">
            <a:spAutoFit/>
          </a:bodyPr>
          <a:lstStyle/>
          <a:p>
            <a:r>
              <a:rPr lang="pt-BR" sz="2000" b="1" dirty="0">
                <a:solidFill>
                  <a:srgbClr val="820000"/>
                </a:solidFill>
                <a:latin typeface="Arial" panose="020B0604020202020204" pitchFamily="34" charset="0"/>
                <a:cs typeface="Arial" panose="020B0604020202020204" pitchFamily="34" charset="0"/>
              </a:rPr>
              <a:t>Mulheres Oceânicas</a:t>
            </a:r>
          </a:p>
          <a:p>
            <a:r>
              <a:rPr lang="pt-BR" sz="2000" b="1" dirty="0">
                <a:solidFill>
                  <a:srgbClr val="820000"/>
                </a:solidFill>
                <a:latin typeface="Arial" panose="020B0604020202020204" pitchFamily="34" charset="0"/>
                <a:cs typeface="Arial" panose="020B0604020202020204" pitchFamily="34" charset="0"/>
              </a:rPr>
              <a:t>Ana Ramos</a:t>
            </a:r>
          </a:p>
          <a:p>
            <a:r>
              <a:rPr lang="pt-BR" sz="2000" b="1" dirty="0">
                <a:solidFill>
                  <a:srgbClr val="820000"/>
                </a:solidFill>
                <a:latin typeface="Arial" panose="020B0604020202020204" pitchFamily="34" charset="0"/>
                <a:cs typeface="Arial" panose="020B0604020202020204" pitchFamily="34" charset="0"/>
              </a:rPr>
              <a:t>Descrição</a:t>
            </a:r>
          </a:p>
        </p:txBody>
      </p:sp>
      <p:pic>
        <p:nvPicPr>
          <p:cNvPr id="4" name="Picture 2">
            <a:extLst>
              <a:ext uri="{FF2B5EF4-FFF2-40B4-BE49-F238E27FC236}">
                <a16:creationId xmlns:a16="http://schemas.microsoft.com/office/drawing/2014/main" id="{FA557996-5CFF-6CD3-D3B6-04E9861E8B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00" t="4775" r="10152" b="4271"/>
          <a:stretch>
            <a:fillRect/>
          </a:stretch>
        </p:blipFill>
        <p:spPr bwMode="auto">
          <a:xfrm>
            <a:off x="4178300" y="657651"/>
            <a:ext cx="2038350" cy="2876002"/>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24AE4460-6282-F17B-63EB-E37A99616BB8}"/>
              </a:ext>
            </a:extLst>
          </p:cNvPr>
          <p:cNvSpPr txBox="1"/>
          <p:nvPr/>
        </p:nvSpPr>
        <p:spPr>
          <a:xfrm>
            <a:off x="551078" y="1532264"/>
            <a:ext cx="3479056" cy="2893100"/>
          </a:xfrm>
          <a:prstGeom prst="rect">
            <a:avLst/>
          </a:prstGeom>
          <a:noFill/>
        </p:spPr>
        <p:txBody>
          <a:bodyPr wrap="square">
            <a:spAutoFit/>
          </a:bodyPr>
          <a:lstStyle/>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Ilustração, em tons de laranja e coral, apresenta Ana Ramos usando binóculos, em um ambiente que mistura elementos terrestres e aquáticos.</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No topo da imagem, à esquerda, </a:t>
            </a:r>
            <a:r>
              <a:rPr lang="pt-BR" sz="1400" b="1" kern="100" dirty="0">
                <a:solidFill>
                  <a:srgbClr val="820000"/>
                </a:solidFill>
                <a:latin typeface="Arial" panose="020B0604020202020204" pitchFamily="34" charset="0"/>
                <a:ea typeface="Aptos" panose="020B0004020202020204" pitchFamily="34" charset="0"/>
                <a:cs typeface="Arial" panose="020B0604020202020204" pitchFamily="34" charset="0"/>
              </a:rPr>
              <a:t>há</a:t>
            </a: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um mapa estilizado da Antártida, e à direita, um mapa da África, ambos em tons de laranja mais claros.</a:t>
            </a:r>
          </a:p>
          <a:p>
            <a:pPr>
              <a:buNone/>
            </a:pPr>
            <a:r>
              <a:rPr lang="pt-BR" sz="1400" b="1" kern="100" dirty="0">
                <a:solidFill>
                  <a:srgbClr val="820000"/>
                </a:solidFill>
                <a:latin typeface="Arial" panose="020B0604020202020204" pitchFamily="34" charset="0"/>
                <a:ea typeface="Aptos" panose="020B0004020202020204" pitchFamily="34" charset="0"/>
                <a:cs typeface="Arial" panose="020B0604020202020204" pitchFamily="34" charset="0"/>
              </a:rPr>
              <a:t>Dispersos ao redor da cabeça de Ana, há desenhos de páginas com linhas verticais, alguns com capas vermelhas.</a:t>
            </a:r>
            <a:endPar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C9E889A1-7A74-FD10-CF43-7DF162E57C61}"/>
              </a:ext>
            </a:extLst>
          </p:cNvPr>
          <p:cNvSpPr txBox="1"/>
          <p:nvPr/>
        </p:nvSpPr>
        <p:spPr>
          <a:xfrm>
            <a:off x="551077" y="4455301"/>
            <a:ext cx="5755845" cy="5262979"/>
          </a:xfrm>
          <a:prstGeom prst="rect">
            <a:avLst/>
          </a:prstGeom>
          <a:noFill/>
        </p:spPr>
        <p:txBody>
          <a:bodyPr wrap="square">
            <a:spAutoFit/>
          </a:bodyPr>
          <a:lstStyle/>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Ana, no centro, tem pele clara, cabelo castanho curto e veste um casaco vermelho amplo com bolsos quadrados. Ela usa calças escuras e botas pretas. Seus lábios estão pintados de vermelho, e ela segura um binóculo preto e vermelho em frente aos olhos, olhando para frente.</a:t>
            </a:r>
          </a:p>
          <a:p>
            <a:pPr>
              <a:buNone/>
            </a:pPr>
            <a:endPar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Atrás dela, no plano médio, observa-se uma paisagem marítima com dois barcos. Um deles, maior, é um navio de pesquisa, enquanto o outro, menor, é um barco de pesca, próximo a redes de pesca. Palmeiras esguias se erguem na costa, completando a cena.</a:t>
            </a:r>
          </a:p>
          <a:p>
            <a:pPr>
              <a:buNone/>
            </a:pPr>
            <a:endPar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 parte inferior da imagem mergulha em um mundo subaquático. Corais em tons de laranja e vermelho preenchem o fundo, com diversas criaturas marinhas. Há estrelas do mar, conchas, um caranguejo e um peixe com uma luz pendurada, característico de peixes abissais. Um ouriço-do-mar e um verme marinho estão entre as plantas marinhas. Pequenas bolhas, círculos brancos, estão espalhadas pela cena.</a:t>
            </a:r>
          </a:p>
          <a:p>
            <a:pPr>
              <a:buNone/>
            </a:pPr>
            <a:endPar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Linhas pontilhadas percorrem toda a ilustração, conectando os elementos terrestres e aquáticos, traçando um percurso imaginário.  A composição sugere uma interconexão entre diferentes ecossistemas e a busca por conhecimento.</a:t>
            </a:r>
          </a:p>
        </p:txBody>
      </p:sp>
    </p:spTree>
    <p:extLst>
      <p:ext uri="{BB962C8B-B14F-4D97-AF65-F5344CB8AC3E}">
        <p14:creationId xmlns:p14="http://schemas.microsoft.com/office/powerpoint/2010/main" val="1206546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a:extLst>
            <a:ext uri="{FF2B5EF4-FFF2-40B4-BE49-F238E27FC236}">
              <a16:creationId xmlns:a16="http://schemas.microsoft.com/office/drawing/2014/main" id="{4A6C7C0B-4571-03AC-5D6C-D5B46259582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D8427FD7-B2A9-AED7-F554-3A683CCFE20D}"/>
              </a:ext>
            </a:extLst>
          </p:cNvPr>
          <p:cNvSpPr txBox="1"/>
          <p:nvPr/>
        </p:nvSpPr>
        <p:spPr>
          <a:xfrm>
            <a:off x="530655" y="440351"/>
            <a:ext cx="3063659" cy="707886"/>
          </a:xfrm>
          <a:prstGeom prst="rect">
            <a:avLst/>
          </a:prstGeom>
          <a:noFill/>
        </p:spPr>
        <p:txBody>
          <a:bodyPr wrap="none" lIns="91440" tIns="45720" rIns="91440" bIns="45720" rtlCol="0" anchor="t">
            <a:spAutoFit/>
          </a:bodyPr>
          <a:lstStyle/>
          <a:p>
            <a:r>
              <a:rPr lang="pt-BR" sz="2000" b="1" dirty="0">
                <a:solidFill>
                  <a:srgbClr val="820000"/>
                </a:solidFill>
                <a:latin typeface="Arial" panose="020B0604020202020204" pitchFamily="34" charset="0"/>
                <a:cs typeface="Arial" panose="020B0604020202020204" pitchFamily="34" charset="0"/>
              </a:rPr>
              <a:t>Mulheres Oceânicas</a:t>
            </a:r>
          </a:p>
          <a:p>
            <a:r>
              <a:rPr lang="pt-BR" sz="2000" b="1" dirty="0">
                <a:solidFill>
                  <a:srgbClr val="820000"/>
                </a:solidFill>
                <a:latin typeface="Arial" panose="020B0604020202020204" pitchFamily="34" charset="0"/>
                <a:cs typeface="Arial" panose="020B0604020202020204" pitchFamily="34" charset="0"/>
              </a:rPr>
              <a:t>Ana Ramos (1950-2015)</a:t>
            </a:r>
          </a:p>
        </p:txBody>
      </p:sp>
      <p:pic>
        <p:nvPicPr>
          <p:cNvPr id="4" name="Picture 2">
            <a:extLst>
              <a:ext uri="{FF2B5EF4-FFF2-40B4-BE49-F238E27FC236}">
                <a16:creationId xmlns:a16="http://schemas.microsoft.com/office/drawing/2014/main" id="{4465147E-1F34-DF79-7A6C-A38A0E4EFF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00" t="4775" r="10152" b="4271"/>
          <a:stretch>
            <a:fillRect/>
          </a:stretch>
        </p:blipFill>
        <p:spPr bwMode="auto">
          <a:xfrm>
            <a:off x="1235243" y="1384487"/>
            <a:ext cx="4654044" cy="6640409"/>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F9FBEA57-56E0-0C7F-8842-BBD8127F5E73}"/>
              </a:ext>
            </a:extLst>
          </p:cNvPr>
          <p:cNvSpPr txBox="1"/>
          <p:nvPr/>
        </p:nvSpPr>
        <p:spPr>
          <a:xfrm>
            <a:off x="1735580" y="8430098"/>
            <a:ext cx="3865119" cy="584775"/>
          </a:xfrm>
          <a:prstGeom prst="rect">
            <a:avLst/>
          </a:prstGeom>
          <a:noFill/>
        </p:spPr>
        <p:txBody>
          <a:bodyPr wrap="square">
            <a:spAutoFit/>
          </a:bodyPr>
          <a:lstStyle/>
          <a:p>
            <a:r>
              <a:rPr lang="pt-BR" sz="1600" b="1" dirty="0">
                <a:solidFill>
                  <a:srgbClr val="820000"/>
                </a:solidFill>
                <a:latin typeface="Arial" panose="020B0604020202020204" pitchFamily="34" charset="0"/>
                <a:cs typeface="Arial" panose="020B0604020202020204" pitchFamily="34" charset="0"/>
              </a:rPr>
              <a:t>Uma vida sem obstáculos deve ser muito chata.</a:t>
            </a:r>
          </a:p>
        </p:txBody>
      </p:sp>
      <p:pic>
        <p:nvPicPr>
          <p:cNvPr id="8" name="Imagem 7">
            <a:extLst>
              <a:ext uri="{FF2B5EF4-FFF2-40B4-BE49-F238E27FC236}">
                <a16:creationId xmlns:a16="http://schemas.microsoft.com/office/drawing/2014/main" id="{63AC4C33-C528-EBD7-DA6F-3447942F6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55" y="8182486"/>
            <a:ext cx="1080000" cy="1080000"/>
          </a:xfrm>
          <a:prstGeom prst="rect">
            <a:avLst/>
          </a:prstGeom>
        </p:spPr>
      </p:pic>
    </p:spTree>
    <p:extLst>
      <p:ext uri="{BB962C8B-B14F-4D97-AF65-F5344CB8AC3E}">
        <p14:creationId xmlns:p14="http://schemas.microsoft.com/office/powerpoint/2010/main" val="1557988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a:extLst>
            <a:ext uri="{FF2B5EF4-FFF2-40B4-BE49-F238E27FC236}">
              <a16:creationId xmlns:a16="http://schemas.microsoft.com/office/drawing/2014/main" id="{E3FCB0F9-F089-4812-4EE2-C3D13FE718FE}"/>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83AD03E2-7F12-2F63-FA7F-84783F6E81B9}"/>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0BF55F82-6FBA-20F6-D08A-5FEC1B9E3FBC}"/>
              </a:ext>
            </a:extLst>
          </p:cNvPr>
          <p:cNvSpPr txBox="1"/>
          <p:nvPr/>
        </p:nvSpPr>
        <p:spPr>
          <a:xfrm>
            <a:off x="530655" y="440351"/>
            <a:ext cx="2662908" cy="707886"/>
          </a:xfrm>
          <a:prstGeom prst="rect">
            <a:avLst/>
          </a:prstGeom>
          <a:noFill/>
        </p:spPr>
        <p:txBody>
          <a:bodyPr wrap="none" lIns="91440" tIns="45720" rIns="91440" bIns="45720" rtlCol="0" anchor="t">
            <a:spAutoFit/>
          </a:bodyPr>
          <a:lstStyle/>
          <a:p>
            <a:r>
              <a:rPr lang="pt-BR" sz="2000" b="1" dirty="0">
                <a:solidFill>
                  <a:srgbClr val="820000"/>
                </a:solidFill>
                <a:latin typeface="Arial" panose="020B0604020202020204" pitchFamily="34" charset="0"/>
                <a:cs typeface="Arial" panose="020B0604020202020204" pitchFamily="34" charset="0"/>
              </a:rPr>
              <a:t>Mulheres Oceânicas</a:t>
            </a:r>
          </a:p>
          <a:p>
            <a:r>
              <a:rPr lang="pt-BR" sz="2000" b="1" dirty="0">
                <a:solidFill>
                  <a:srgbClr val="820000"/>
                </a:solidFill>
                <a:latin typeface="Arial" panose="020B0604020202020204" pitchFamily="34" charset="0"/>
                <a:cs typeface="Arial" panose="020B0604020202020204" pitchFamily="34" charset="0"/>
              </a:rPr>
              <a:t>Ana Ramos</a:t>
            </a:r>
          </a:p>
        </p:txBody>
      </p:sp>
      <p:pic>
        <p:nvPicPr>
          <p:cNvPr id="4" name="Picture 2">
            <a:extLst>
              <a:ext uri="{FF2B5EF4-FFF2-40B4-BE49-F238E27FC236}">
                <a16:creationId xmlns:a16="http://schemas.microsoft.com/office/drawing/2014/main" id="{C7B2F58E-A9FB-6DC6-71A2-E84B036D78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00" t="4775" r="10152" b="4271"/>
          <a:stretch>
            <a:fillRect/>
          </a:stretch>
        </p:blipFill>
        <p:spPr bwMode="auto">
          <a:xfrm>
            <a:off x="4203702" y="632250"/>
            <a:ext cx="2022045" cy="2885062"/>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C5C6C04C-DD1E-340F-3A9D-F5D165CFED4C}"/>
              </a:ext>
            </a:extLst>
          </p:cNvPr>
          <p:cNvSpPr txBox="1"/>
          <p:nvPr/>
        </p:nvSpPr>
        <p:spPr>
          <a:xfrm>
            <a:off x="509830" y="1355598"/>
            <a:ext cx="4841446" cy="8279190"/>
          </a:xfrm>
          <a:prstGeom prst="rect">
            <a:avLst/>
          </a:prstGeom>
          <a:noFill/>
        </p:spPr>
        <p:txBody>
          <a:bodyPr wrap="square">
            <a:spAutoFit/>
          </a:bodyPr>
          <a:lstStyle/>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GUARDIÃ DOS BENTOS</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Do pátio ao mar, em Málaga nasceu,</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O Mediterrâneo em seus olhos cresceu.</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Menina de ondas, de sal e de vento,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Ana sonhava com o fundo do tempo.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Estudou em Granada, com muita paixão,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E conquistou seu lugar na investigação.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No Instituto Espanhol,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fez história e ciência,</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Com coragem e alma,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sem nenhuma licença.</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Em 1986, rumo à Antártica partiu,</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Na primeira expedição, seu destino surgiu.</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BENTART foi o nome, a biodiversidade o rumo,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Trinta anos de estudo, sem perder o prumo.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Moluscos, </a:t>
            </a:r>
            <a:r>
              <a:rPr lang="pt-BR" sz="1400" b="1" kern="100" dirty="0" err="1">
                <a:solidFill>
                  <a:srgbClr val="820000"/>
                </a:solidFill>
                <a:effectLst/>
                <a:latin typeface="Arial" panose="020B0604020202020204" pitchFamily="34" charset="0"/>
                <a:ea typeface="Aptos" panose="020B0004020202020204" pitchFamily="34" charset="0"/>
                <a:cs typeface="Arial" panose="020B0604020202020204" pitchFamily="34" charset="0"/>
              </a:rPr>
              <a:t>ascídias</a:t>
            </a: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criaturas do solo,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Ana escutava o silêncio do fundo do mar.</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Entre África e o gelo, seu mapa se traçou,</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E os bentos do mundo, ela revelou.</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Na pesca em alto-mar, também deixou marca,</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Com método e ética, sua Ciência embarca.</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Formou gerações, abriu horizontes,</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Com olhos atentos e gestos constantes.</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Aos 70 anos, não pensa em parar,</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Continua a ensinar, a pesquisar, a cuidar.</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Na Universidade de Vigo, é luz que não cessa,</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Professora emérita, com firmeza e promessa.</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Ana Ramos, Argonauta do Oceano,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Teu legado é profundo, humano e soberano.</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Guardas as memórias do fundo abissal,</a:t>
            </a:r>
          </a:p>
          <a:p>
            <a:pPr>
              <a:buNone/>
            </a:pPr>
            <a:r>
              <a:rPr lang="pt-BR" sz="1400" b="1" kern="100" dirty="0">
                <a:solidFill>
                  <a:srgbClr val="820000"/>
                </a:solidFill>
                <a:effectLst/>
                <a:latin typeface="Arial" panose="020B0604020202020204" pitchFamily="34" charset="0"/>
                <a:ea typeface="Aptos" panose="020B0004020202020204" pitchFamily="34" charset="0"/>
                <a:cs typeface="Arial" panose="020B0604020202020204" pitchFamily="34" charset="0"/>
              </a:rPr>
              <a:t>Com mãos de cientista e coração colossal.</a:t>
            </a:r>
          </a:p>
        </p:txBody>
      </p:sp>
    </p:spTree>
    <p:extLst>
      <p:ext uri="{BB962C8B-B14F-4D97-AF65-F5344CB8AC3E}">
        <p14:creationId xmlns:p14="http://schemas.microsoft.com/office/powerpoint/2010/main" val="1243337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a:extLst>
            <a:ext uri="{FF2B5EF4-FFF2-40B4-BE49-F238E27FC236}">
              <a16:creationId xmlns:a16="http://schemas.microsoft.com/office/drawing/2014/main" id="{AA047E80-D985-D15F-0530-795FEA274D63}"/>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E8E86C0E-4D35-3627-0672-8BF738AA73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30" t="8464" r="9876" b="7757"/>
          <a:stretch>
            <a:fillRect/>
          </a:stretch>
        </p:blipFill>
        <p:spPr bwMode="auto">
          <a:xfrm>
            <a:off x="779991" y="1333672"/>
            <a:ext cx="5298017" cy="7052561"/>
          </a:xfrm>
          <a:prstGeom prst="rect">
            <a:avLst/>
          </a:prstGeom>
          <a:solidFill>
            <a:srgbClr val="A50021"/>
          </a:solidFill>
        </p:spPr>
      </p:pic>
      <p:sp>
        <p:nvSpPr>
          <p:cNvPr id="2" name="CaixaDeTexto 1">
            <a:extLst>
              <a:ext uri="{FF2B5EF4-FFF2-40B4-BE49-F238E27FC236}">
                <a16:creationId xmlns:a16="http://schemas.microsoft.com/office/drawing/2014/main" id="{B88154D3-E6B0-3739-A17E-03794E060B54}"/>
              </a:ext>
            </a:extLst>
          </p:cNvPr>
          <p:cNvSpPr txBox="1"/>
          <p:nvPr/>
        </p:nvSpPr>
        <p:spPr>
          <a:xfrm>
            <a:off x="518583" y="440351"/>
            <a:ext cx="3466142"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Ángeles </a:t>
            </a:r>
            <a:r>
              <a:rPr lang="pt-BR" sz="2000" b="1" dirty="0" err="1">
                <a:solidFill>
                  <a:schemeClr val="bg1"/>
                </a:solidFill>
                <a:latin typeface="Arial" panose="020B0604020202020204" pitchFamily="34" charset="0"/>
                <a:cs typeface="Arial" panose="020B0604020202020204" pitchFamily="34" charset="0"/>
              </a:rPr>
              <a:t>Alvariño</a:t>
            </a:r>
            <a:r>
              <a:rPr lang="pt-BR" sz="2000" b="1" dirty="0">
                <a:solidFill>
                  <a:schemeClr val="bg1"/>
                </a:solidFill>
                <a:latin typeface="Arial" panose="020B0604020202020204" pitchFamily="34" charset="0"/>
                <a:cs typeface="Arial" panose="020B0604020202020204" pitchFamily="34" charset="0"/>
              </a:rPr>
              <a:t> González</a:t>
            </a:r>
          </a:p>
        </p:txBody>
      </p:sp>
      <p:sp>
        <p:nvSpPr>
          <p:cNvPr id="3" name="CaixaDeTexto 2">
            <a:extLst>
              <a:ext uri="{FF2B5EF4-FFF2-40B4-BE49-F238E27FC236}">
                <a16:creationId xmlns:a16="http://schemas.microsoft.com/office/drawing/2014/main" id="{5CB3EDEF-8480-BABD-58DC-AA2B9F6C0F3E}"/>
              </a:ext>
            </a:extLst>
          </p:cNvPr>
          <p:cNvSpPr txBox="1"/>
          <p:nvPr/>
        </p:nvSpPr>
        <p:spPr>
          <a:xfrm>
            <a:off x="1244600" y="8723781"/>
            <a:ext cx="4394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A Senhora Zooplâncton</a:t>
            </a:r>
            <a:endParaRPr lang="pt-BR" sz="1400" dirty="0">
              <a:solidFill>
                <a:schemeClr val="bg1"/>
              </a:solidFill>
            </a:endParaRPr>
          </a:p>
        </p:txBody>
      </p:sp>
    </p:spTree>
    <p:extLst>
      <p:ext uri="{BB962C8B-B14F-4D97-AF65-F5344CB8AC3E}">
        <p14:creationId xmlns:p14="http://schemas.microsoft.com/office/powerpoint/2010/main" val="1870128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a:extLst>
            <a:ext uri="{FF2B5EF4-FFF2-40B4-BE49-F238E27FC236}">
              <a16:creationId xmlns:a16="http://schemas.microsoft.com/office/drawing/2014/main" id="{114F27FC-81BF-49C8-F46C-3FD2D207F1B7}"/>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06B38CED-1797-7DED-FA33-B867B79CF798}"/>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2050" name="Picture 2">
            <a:extLst>
              <a:ext uri="{FF2B5EF4-FFF2-40B4-BE49-F238E27FC236}">
                <a16:creationId xmlns:a16="http://schemas.microsoft.com/office/drawing/2014/main" id="{85D55C7F-DDE8-609E-D2C2-F96EDDBF83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67" t="8260" r="11111" b="7756"/>
          <a:stretch>
            <a:fillRect/>
          </a:stretch>
        </p:blipFill>
        <p:spPr bwMode="auto">
          <a:xfrm>
            <a:off x="4165600" y="589441"/>
            <a:ext cx="2161745" cy="2972443"/>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B9001793-17EE-61AD-E42F-C1B145C5D267}"/>
              </a:ext>
            </a:extLst>
          </p:cNvPr>
          <p:cNvSpPr txBox="1"/>
          <p:nvPr/>
        </p:nvSpPr>
        <p:spPr>
          <a:xfrm>
            <a:off x="530655" y="440351"/>
            <a:ext cx="3634945" cy="1015663"/>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Ángeles </a:t>
            </a:r>
            <a:r>
              <a:rPr lang="pt-BR" sz="2000" b="1" dirty="0" err="1">
                <a:solidFill>
                  <a:schemeClr val="bg1"/>
                </a:solidFill>
                <a:latin typeface="Arial" panose="020B0604020202020204" pitchFamily="34" charset="0"/>
                <a:cs typeface="Arial" panose="020B0604020202020204" pitchFamily="34" charset="0"/>
              </a:rPr>
              <a:t>Alvariño</a:t>
            </a:r>
            <a:r>
              <a:rPr lang="pt-BR" sz="2000" b="1" dirty="0">
                <a:solidFill>
                  <a:schemeClr val="bg1"/>
                </a:solidFill>
                <a:latin typeface="Arial" panose="020B0604020202020204" pitchFamily="34" charset="0"/>
                <a:cs typeface="Arial" panose="020B0604020202020204" pitchFamily="34" charset="0"/>
              </a:rPr>
              <a:t> González</a:t>
            </a:r>
          </a:p>
          <a:p>
            <a:r>
              <a:rPr lang="pt-BR" sz="2000" b="1" dirty="0">
                <a:solidFill>
                  <a:schemeClr val="bg1"/>
                </a:solidFill>
                <a:latin typeface="Arial" panose="020B0604020202020204" pitchFamily="34" charset="0"/>
                <a:cs typeface="Arial" panose="020B0604020202020204" pitchFamily="34" charset="0"/>
              </a:rPr>
              <a:t>Descrição</a:t>
            </a:r>
          </a:p>
        </p:txBody>
      </p:sp>
      <p:sp>
        <p:nvSpPr>
          <p:cNvPr id="6" name="CaixaDeTexto 5">
            <a:extLst>
              <a:ext uri="{FF2B5EF4-FFF2-40B4-BE49-F238E27FC236}">
                <a16:creationId xmlns:a16="http://schemas.microsoft.com/office/drawing/2014/main" id="{F41F94C7-13F9-F590-F287-9F31C56D45B2}"/>
              </a:ext>
            </a:extLst>
          </p:cNvPr>
          <p:cNvSpPr txBox="1"/>
          <p:nvPr/>
        </p:nvSpPr>
        <p:spPr>
          <a:xfrm>
            <a:off x="530655" y="1601008"/>
            <a:ext cx="3279346" cy="1815882"/>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e</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 tons em rosa e vermelho, retrata Ángeles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Alvariño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Gonzalez em atividade científica.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veste um vestido rosa florido e sapatos rosa com tiras.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Seu cabelo é curto e castanho.</a:t>
            </a:r>
          </a:p>
          <a:p>
            <a:pPr>
              <a:buNone/>
            </a:pP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E</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la olha para frente com uma expressão serena. </a:t>
            </a:r>
          </a:p>
        </p:txBody>
      </p:sp>
      <p:sp>
        <p:nvSpPr>
          <p:cNvPr id="8" name="CaixaDeTexto 7">
            <a:extLst>
              <a:ext uri="{FF2B5EF4-FFF2-40B4-BE49-F238E27FC236}">
                <a16:creationId xmlns:a16="http://schemas.microsoft.com/office/drawing/2014/main" id="{BA703855-FD5C-746B-E013-DF70F3257492}"/>
              </a:ext>
            </a:extLst>
          </p:cNvPr>
          <p:cNvSpPr txBox="1"/>
          <p:nvPr/>
        </p:nvSpPr>
        <p:spPr>
          <a:xfrm>
            <a:off x="530655" y="3700751"/>
            <a:ext cx="5796690" cy="547842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Ángeles está sentada em uma cadeira marrom, em frente a uma mesa marrom</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onde repousa um microscópio preto. Suas mãos estão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manuseando </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microscópio.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da imagem apresenta um contorno vermelho escuro que envolve Ángeles e inclui diversos elementos marinhos e científicos conectados por linhas pontilhadas.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superior esquerdo, observa-se um bloco de notas rosa com uma caneta, uma âncora e uma água-viva.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lado direito, há ilustrações da vida marinha, como águas-vivas e microrganismos, também conectados por linhas.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parte inferior da imagem, à direita, há um navio de grande porte em tons de rosa e branco, com detalhes que sugerem ser um navio de pesquisa. Abaixo da mesa, à esquerda, há um globo terrestre estilizado e mais representações de organismos marinhos.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ilustração transmite uma atmosfera de pesquisa científica focada em biologia marinha, com Ángeles como o ponto central da atividade exploratória e de descoberta.</a:t>
            </a: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composição é rica em detalhes e utiliza uma paleta de cores que confere um ar vintage e elegante à cena.</a:t>
            </a:r>
          </a:p>
        </p:txBody>
      </p:sp>
    </p:spTree>
    <p:extLst>
      <p:ext uri="{BB962C8B-B14F-4D97-AF65-F5344CB8AC3E}">
        <p14:creationId xmlns:p14="http://schemas.microsoft.com/office/powerpoint/2010/main" val="1172231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B43FC72-2A78-03A1-3611-9D13FFB402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67" t="8260" r="11111" b="7756"/>
          <a:stretch>
            <a:fillRect/>
          </a:stretch>
        </p:blipFill>
        <p:spPr bwMode="auto">
          <a:xfrm>
            <a:off x="1118908" y="1380450"/>
            <a:ext cx="4620183" cy="635284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E4AED84C-C93B-0A56-76EC-3C900526EC62}"/>
              </a:ext>
            </a:extLst>
          </p:cNvPr>
          <p:cNvSpPr txBox="1"/>
          <p:nvPr/>
        </p:nvSpPr>
        <p:spPr>
          <a:xfrm>
            <a:off x="530655" y="440351"/>
            <a:ext cx="4932889"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Ángeles </a:t>
            </a:r>
            <a:r>
              <a:rPr lang="pt-BR" sz="2000" b="1" dirty="0" err="1">
                <a:solidFill>
                  <a:schemeClr val="bg1"/>
                </a:solidFill>
                <a:latin typeface="Arial" panose="020B0604020202020204" pitchFamily="34" charset="0"/>
                <a:cs typeface="Arial" panose="020B0604020202020204" pitchFamily="34" charset="0"/>
              </a:rPr>
              <a:t>Alvariño</a:t>
            </a:r>
            <a:r>
              <a:rPr lang="pt-BR" sz="2000" b="1" dirty="0">
                <a:solidFill>
                  <a:schemeClr val="bg1"/>
                </a:solidFill>
                <a:latin typeface="Arial" panose="020B0604020202020204" pitchFamily="34" charset="0"/>
                <a:cs typeface="Arial" panose="020B0604020202020204" pitchFamily="34" charset="0"/>
              </a:rPr>
              <a:t> González (1916-2005)</a:t>
            </a:r>
          </a:p>
        </p:txBody>
      </p:sp>
      <p:sp>
        <p:nvSpPr>
          <p:cNvPr id="3" name="CaixaDeTexto 2">
            <a:extLst>
              <a:ext uri="{FF2B5EF4-FFF2-40B4-BE49-F238E27FC236}">
                <a16:creationId xmlns:a16="http://schemas.microsoft.com/office/drawing/2014/main" id="{E764977B-E7D6-2AEB-A71D-FC29F4C2D865}"/>
              </a:ext>
            </a:extLst>
          </p:cNvPr>
          <p:cNvSpPr txBox="1"/>
          <p:nvPr/>
        </p:nvSpPr>
        <p:spPr>
          <a:xfrm>
            <a:off x="1764611" y="8181298"/>
            <a:ext cx="4423259"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pt-BR" sz="1600" b="1" dirty="0">
                <a:solidFill>
                  <a:schemeClr val="bg1"/>
                </a:solidFill>
                <a:latin typeface="Arial" panose="020B0604020202020204" pitchFamily="34" charset="0"/>
                <a:cs typeface="Arial" panose="020B0604020202020204" pitchFamily="34" charset="0"/>
              </a:rPr>
              <a:t>Nasci numa noite de furacão.</a:t>
            </a:r>
          </a:p>
          <a:p>
            <a:pPr algn="just"/>
            <a:r>
              <a:rPr lang="pt-BR" sz="1600" b="1" dirty="0">
                <a:solidFill>
                  <a:schemeClr val="bg1"/>
                </a:solidFill>
                <a:latin typeface="Arial" panose="020B0604020202020204" pitchFamily="34" charset="0"/>
                <a:cs typeface="Arial" panose="020B0604020202020204" pitchFamily="34" charset="0"/>
              </a:rPr>
              <a:t>Voavam telhas, caíam árvores e muralhas.</a:t>
            </a:r>
          </a:p>
          <a:p>
            <a:pPr algn="just"/>
            <a:r>
              <a:rPr lang="pt-BR" sz="1600" b="1" dirty="0">
                <a:solidFill>
                  <a:schemeClr val="bg1"/>
                </a:solidFill>
                <a:latin typeface="Arial" panose="020B0604020202020204" pitchFamily="34" charset="0"/>
                <a:cs typeface="Arial" panose="020B0604020202020204" pitchFamily="34" charset="0"/>
              </a:rPr>
              <a:t>Assim me fascina o vento, o mar furioso</a:t>
            </a:r>
          </a:p>
          <a:p>
            <a:pPr algn="just"/>
            <a:r>
              <a:rPr lang="pt-BR" sz="1600" b="1" dirty="0">
                <a:solidFill>
                  <a:schemeClr val="bg1"/>
                </a:solidFill>
                <a:latin typeface="Arial" panose="020B0604020202020204" pitchFamily="34" charset="0"/>
                <a:cs typeface="Arial" panose="020B0604020202020204" pitchFamily="34" charset="0"/>
              </a:rPr>
              <a:t>e as ondas bravas e arrogantes... </a:t>
            </a:r>
          </a:p>
        </p:txBody>
      </p:sp>
      <p:pic>
        <p:nvPicPr>
          <p:cNvPr id="4" name="Imagem 3">
            <a:extLst>
              <a:ext uri="{FF2B5EF4-FFF2-40B4-BE49-F238E27FC236}">
                <a16:creationId xmlns:a16="http://schemas.microsoft.com/office/drawing/2014/main" id="{F1E7ACA0-D320-8F3A-082D-51D5A7BD60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230" y="8181298"/>
            <a:ext cx="1080000" cy="1080000"/>
          </a:xfrm>
          <a:prstGeom prst="rect">
            <a:avLst/>
          </a:prstGeom>
        </p:spPr>
      </p:pic>
    </p:spTree>
    <p:extLst>
      <p:ext uri="{BB962C8B-B14F-4D97-AF65-F5344CB8AC3E}">
        <p14:creationId xmlns:p14="http://schemas.microsoft.com/office/powerpoint/2010/main" val="613076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a:extLst>
            <a:ext uri="{FF2B5EF4-FFF2-40B4-BE49-F238E27FC236}">
              <a16:creationId xmlns:a16="http://schemas.microsoft.com/office/drawing/2014/main" id="{31A8B64D-B568-12EE-DF63-7A5098319657}"/>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61F6AF60-3E25-0F4D-5F0B-2919B7817B11}"/>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2050" name="Picture 2">
            <a:extLst>
              <a:ext uri="{FF2B5EF4-FFF2-40B4-BE49-F238E27FC236}">
                <a16:creationId xmlns:a16="http://schemas.microsoft.com/office/drawing/2014/main" id="{B5867A91-689B-AF9A-1748-CE43E42BBE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67" t="8260" r="11111" b="7756"/>
          <a:stretch>
            <a:fillRect/>
          </a:stretch>
        </p:blipFill>
        <p:spPr bwMode="auto">
          <a:xfrm>
            <a:off x="4171950" y="615950"/>
            <a:ext cx="2155395" cy="291303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84B33826-183A-5834-0FA4-E6E360F69FA1}"/>
              </a:ext>
            </a:extLst>
          </p:cNvPr>
          <p:cNvSpPr txBox="1"/>
          <p:nvPr/>
        </p:nvSpPr>
        <p:spPr>
          <a:xfrm>
            <a:off x="530655" y="440351"/>
            <a:ext cx="3466142"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Ángeles </a:t>
            </a:r>
            <a:r>
              <a:rPr lang="pt-BR" sz="2000" b="1" dirty="0" err="1">
                <a:solidFill>
                  <a:schemeClr val="bg1"/>
                </a:solidFill>
                <a:latin typeface="Arial" panose="020B0604020202020204" pitchFamily="34" charset="0"/>
                <a:cs typeface="Arial" panose="020B0604020202020204" pitchFamily="34" charset="0"/>
              </a:rPr>
              <a:t>Alvariño</a:t>
            </a:r>
            <a:r>
              <a:rPr lang="pt-BR" sz="2000" b="1" dirty="0">
                <a:solidFill>
                  <a:schemeClr val="bg1"/>
                </a:solidFill>
                <a:latin typeface="Arial" panose="020B0604020202020204" pitchFamily="34" charset="0"/>
                <a:cs typeface="Arial" panose="020B0604020202020204" pitchFamily="34" charset="0"/>
              </a:rPr>
              <a:t> González</a:t>
            </a:r>
          </a:p>
        </p:txBody>
      </p:sp>
      <p:sp>
        <p:nvSpPr>
          <p:cNvPr id="4" name="CaixaDeTexto 3">
            <a:extLst>
              <a:ext uri="{FF2B5EF4-FFF2-40B4-BE49-F238E27FC236}">
                <a16:creationId xmlns:a16="http://schemas.microsoft.com/office/drawing/2014/main" id="{77718F0F-AA89-9D03-2AB4-ECA2BE9090D2}"/>
              </a:ext>
            </a:extLst>
          </p:cNvPr>
          <p:cNvSpPr txBox="1"/>
          <p:nvPr/>
        </p:nvSpPr>
        <p:spPr>
          <a:xfrm>
            <a:off x="530655" y="1504563"/>
            <a:ext cx="4301695" cy="7632859"/>
          </a:xfrm>
          <a:prstGeom prst="rect">
            <a:avLst/>
          </a:prstGeom>
          <a:noFill/>
        </p:spPr>
        <p:txBody>
          <a:bodyPr wrap="square">
            <a:spAutoFit/>
          </a:bodyPr>
          <a:lstStyle/>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SENHORA DO PLÂNCTON</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entre ventos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da Galícia marinha,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olhos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para a C</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iência, caminha.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livros e ondas,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traçou seu destino,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plâncton encontrou seu caminho.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bordo, quebrou barreiras,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 navios de pesquisa, cruzou fronteiras.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redes lançadas ao azul profundo,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Descobriu segredos do oceano fecundo.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Medusas, larvas, seres do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Ángeles buscava, sem nunca parar.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Atlântico, Pacífico, ciência sem fim,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Catalogou espécies, deu nome ao jardim.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Mais de vinte novas espécies revelou,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rigor e paixão, o saber semeou.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microscópios, dados e mapas,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Fez da oceanografia um canto de harpas.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Lutou contra normas, venceu preconceitos,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Abriu horizontes, quebrou velhos leitos.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seu nome ecoa nas águas salgadas,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Ángeles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Alvariño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mulher das jornadas.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plâncton, a vida primeira,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no teu legado, a força inteira.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cada gota do mar profundo,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Celebre teus passos, teus sonhos fecundos.</a:t>
            </a:r>
          </a:p>
        </p:txBody>
      </p:sp>
    </p:spTree>
    <p:extLst>
      <p:ext uri="{BB962C8B-B14F-4D97-AF65-F5344CB8AC3E}">
        <p14:creationId xmlns:p14="http://schemas.microsoft.com/office/powerpoint/2010/main" val="3121431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24704EB-00A4-3AE2-24FD-1E06FA3822E6}"/>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DAA01E9-D77A-A6D5-1456-3A7A19A04C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38" t="4445" r="5926" b="4445"/>
          <a:stretch>
            <a:fillRect/>
          </a:stretch>
        </p:blipFill>
        <p:spPr bwMode="auto">
          <a:xfrm>
            <a:off x="775016" y="1418160"/>
            <a:ext cx="5307967" cy="7069679"/>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D48C9E9B-77DD-E5D0-22F1-DFACCAEF7664}"/>
              </a:ext>
            </a:extLst>
          </p:cNvPr>
          <p:cNvSpPr txBox="1"/>
          <p:nvPr/>
        </p:nvSpPr>
        <p:spPr>
          <a:xfrm>
            <a:off x="533400" y="602843"/>
            <a:ext cx="2895600"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Anita Conti</a:t>
            </a:r>
          </a:p>
        </p:txBody>
      </p:sp>
      <p:sp>
        <p:nvSpPr>
          <p:cNvPr id="3" name="CaixaDeTexto 2">
            <a:extLst>
              <a:ext uri="{FF2B5EF4-FFF2-40B4-BE49-F238E27FC236}">
                <a16:creationId xmlns:a16="http://schemas.microsoft.com/office/drawing/2014/main" id="{142ED4CA-2F5B-2B85-02D2-0D37410444FC}"/>
              </a:ext>
            </a:extLst>
          </p:cNvPr>
          <p:cNvSpPr txBox="1"/>
          <p:nvPr/>
        </p:nvSpPr>
        <p:spPr>
          <a:xfrm>
            <a:off x="1079851" y="8807405"/>
            <a:ext cx="46982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Impactos da Pesca Industrial</a:t>
            </a:r>
            <a:endParaRPr lang="pt-BR" dirty="0">
              <a:solidFill>
                <a:schemeClr val="bg1"/>
              </a:solidFill>
            </a:endParaRPr>
          </a:p>
        </p:txBody>
      </p:sp>
    </p:spTree>
    <p:extLst>
      <p:ext uri="{BB962C8B-B14F-4D97-AF65-F5344CB8AC3E}">
        <p14:creationId xmlns:p14="http://schemas.microsoft.com/office/powerpoint/2010/main" val="230239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CA8BA5D-D068-EFA0-CAFE-74D94CB764E5}"/>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83AF4075-6C0B-D3C4-B628-F55170897BA5}"/>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3074" name="Picture 2">
            <a:extLst>
              <a:ext uri="{FF2B5EF4-FFF2-40B4-BE49-F238E27FC236}">
                <a16:creationId xmlns:a16="http://schemas.microsoft.com/office/drawing/2014/main" id="{52BDA788-3A9F-FF62-7AFE-08283F2614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85" t="3687" r="7738" b="3457"/>
          <a:stretch>
            <a:fillRect/>
          </a:stretch>
        </p:blipFill>
        <p:spPr bwMode="auto">
          <a:xfrm>
            <a:off x="4165601" y="633667"/>
            <a:ext cx="2161744" cy="2850026"/>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45A02C8-2EE4-5BD4-E72B-45A7152DA6A2}"/>
              </a:ext>
            </a:extLst>
          </p:cNvPr>
          <p:cNvSpPr txBox="1"/>
          <p:nvPr/>
        </p:nvSpPr>
        <p:spPr>
          <a:xfrm>
            <a:off x="530655" y="440351"/>
            <a:ext cx="2662908" cy="1015663"/>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Anita Conti</a:t>
            </a:r>
          </a:p>
          <a:p>
            <a:r>
              <a:rPr lang="pt-BR" sz="2000" b="1" dirty="0">
                <a:solidFill>
                  <a:schemeClr val="bg1"/>
                </a:solidFill>
                <a:latin typeface="Arial" panose="020B0604020202020204" pitchFamily="34" charset="0"/>
                <a:cs typeface="Arial" panose="020B0604020202020204" pitchFamily="34" charset="0"/>
              </a:rPr>
              <a:t>Descrição</a:t>
            </a:r>
          </a:p>
        </p:txBody>
      </p:sp>
      <p:sp>
        <p:nvSpPr>
          <p:cNvPr id="6" name="CaixaDeTexto 5">
            <a:extLst>
              <a:ext uri="{FF2B5EF4-FFF2-40B4-BE49-F238E27FC236}">
                <a16:creationId xmlns:a16="http://schemas.microsoft.com/office/drawing/2014/main" id="{EABE9E2D-E45B-C9DB-F885-184D94134110}"/>
              </a:ext>
            </a:extLst>
          </p:cNvPr>
          <p:cNvSpPr txBox="1"/>
          <p:nvPr/>
        </p:nvSpPr>
        <p:spPr>
          <a:xfrm>
            <a:off x="530655" y="1648742"/>
            <a:ext cx="3429000"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retrata Anita Conti, ruiva em um cenário náutico. </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primeiro plano, Anita está sentada em uma pequena plataforma de madeira, em um mastro de navio.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usa um casaco branco e um lenço xadrez marrom e bege amarrado ao pescoço, e uma câmera preta pendurada nos ombros. </a:t>
            </a:r>
          </a:p>
        </p:txBody>
      </p:sp>
      <p:sp>
        <p:nvSpPr>
          <p:cNvPr id="7" name="CaixaDeTexto 6">
            <a:extLst>
              <a:ext uri="{FF2B5EF4-FFF2-40B4-BE49-F238E27FC236}">
                <a16:creationId xmlns:a16="http://schemas.microsoft.com/office/drawing/2014/main" id="{BFD84AC7-E5C4-8A44-4E60-FEC6D892018B}"/>
              </a:ext>
            </a:extLst>
          </p:cNvPr>
          <p:cNvSpPr txBox="1"/>
          <p:nvPr/>
        </p:nvSpPr>
        <p:spPr>
          <a:xfrm>
            <a:off x="530655" y="3895511"/>
            <a:ext cx="5796690" cy="5262979"/>
          </a:xfrm>
          <a:prstGeom prst="rect">
            <a:avLst/>
          </a:prstGeom>
          <a:noFill/>
        </p:spPr>
        <p:txBody>
          <a:bodyPr wrap="square">
            <a:spAutoFit/>
          </a:bodyPr>
          <a:lstStyle/>
          <a:p>
            <a:pPr>
              <a:buNone/>
            </a:pP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Sua mão esquerda está levantada, e segura um chapéu branco, enquanto sua mão esquerda se apoia no mastro de madeira marrom. Ela está sorrindo, com uma expressão alegre no rosto.</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mastro se estende na vertical, com cordas, aros e uma estrutura de suporte. Abaixo de Anita, na água, um grande tubarão azul claro nada sobre seus pés descalços, com listras verticais em seu corpo.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Ondas azuis e brancas cercam o tubarão, com peixes menores nadando por perto. Uma rede de pesca está posicionada acima da água, capturando alguns peixes azuis.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plano de fundo, um navio se destaca, com um homem em pé no convés, perto de uma rede de pesca.</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Documentos e fotografias com temas marítimos flutuam no ar, incluindo imagens de navios e paisagens costeiras. Gaivotas brancas voam ao redor, e uma âncora azul está suspensa no ar, como se estivesse navegando.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céu é azul claro, com nuvens e gaivotas voando.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paleta de cores tem tons de azul, branco e marrom, criando uma atmosfera de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aventura </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marítima calma e sonhadora.</a:t>
            </a:r>
          </a:p>
        </p:txBody>
      </p:sp>
    </p:spTree>
    <p:extLst>
      <p:ext uri="{BB962C8B-B14F-4D97-AF65-F5344CB8AC3E}">
        <p14:creationId xmlns:p14="http://schemas.microsoft.com/office/powerpoint/2010/main" val="232781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508C100-BC8A-995A-B75B-DA85ACC0049C}"/>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34BF95AD-4A8F-AC5F-DB0D-72980F380F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85" t="3687" r="7738" b="3457"/>
          <a:stretch>
            <a:fillRect/>
          </a:stretch>
        </p:blipFill>
        <p:spPr bwMode="auto">
          <a:xfrm>
            <a:off x="903734" y="1329073"/>
            <a:ext cx="5050529" cy="6717771"/>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03EF8DB2-961F-2E9A-6F17-F0CA1CDD1F61}"/>
              </a:ext>
            </a:extLst>
          </p:cNvPr>
          <p:cNvSpPr txBox="1"/>
          <p:nvPr/>
        </p:nvSpPr>
        <p:spPr>
          <a:xfrm>
            <a:off x="530655" y="440351"/>
            <a:ext cx="3018775"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endParaRPr lang="pt-BR" sz="2000" b="1" dirty="0">
              <a:solidFill>
                <a:schemeClr val="bg1"/>
              </a:solidFill>
            </a:endParaRPr>
          </a:p>
          <a:p>
            <a:r>
              <a:rPr lang="pt-BR" sz="2000" b="1" dirty="0">
                <a:solidFill>
                  <a:schemeClr val="bg1"/>
                </a:solidFill>
                <a:latin typeface="Arial"/>
                <a:cs typeface="Arial"/>
              </a:rPr>
              <a:t>Anita Conti (1899-1997)</a:t>
            </a:r>
            <a:endParaRPr lang="pt-BR" sz="2000" b="1" dirty="0">
              <a:solidFill>
                <a:schemeClr val="bg1"/>
              </a:solidFill>
              <a:latin typeface="Arial" panose="020B060402020202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E8672D55-F52A-B762-5685-05C23E0742B6}"/>
              </a:ext>
            </a:extLst>
          </p:cNvPr>
          <p:cNvSpPr txBox="1"/>
          <p:nvPr/>
        </p:nvSpPr>
        <p:spPr>
          <a:xfrm>
            <a:off x="1624920" y="8475292"/>
            <a:ext cx="384902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1600" b="1" dirty="0">
                <a:solidFill>
                  <a:schemeClr val="bg1"/>
                </a:solidFill>
                <a:latin typeface="Arial"/>
              </a:rPr>
              <a:t>O mar é meu laboratório</a:t>
            </a:r>
          </a:p>
          <a:p>
            <a:pPr algn="ctr"/>
            <a:r>
              <a:rPr lang="pt-BR" sz="1600" b="1" dirty="0">
                <a:solidFill>
                  <a:schemeClr val="bg1"/>
                </a:solidFill>
                <a:latin typeface="Arial"/>
              </a:rPr>
              <a:t> e minha paixão.</a:t>
            </a:r>
            <a:endParaRPr lang="pt-BR" sz="1200" dirty="0">
              <a:solidFill>
                <a:schemeClr val="bg1"/>
              </a:solidFill>
            </a:endParaRPr>
          </a:p>
        </p:txBody>
      </p:sp>
      <p:pic>
        <p:nvPicPr>
          <p:cNvPr id="5" name="Imagem 4">
            <a:extLst>
              <a:ext uri="{FF2B5EF4-FFF2-40B4-BE49-F238E27FC236}">
                <a16:creationId xmlns:a16="http://schemas.microsoft.com/office/drawing/2014/main" id="{F61D837E-C770-D759-145F-2F95FFCAD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55" y="8227680"/>
            <a:ext cx="1080000" cy="1080000"/>
          </a:xfrm>
          <a:prstGeom prst="rect">
            <a:avLst/>
          </a:prstGeom>
        </p:spPr>
      </p:pic>
    </p:spTree>
    <p:extLst>
      <p:ext uri="{BB962C8B-B14F-4D97-AF65-F5344CB8AC3E}">
        <p14:creationId xmlns:p14="http://schemas.microsoft.com/office/powerpoint/2010/main" val="3768085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8877A29-8B94-3AFC-5678-52537C2C4920}"/>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A71F1624-154E-88D3-C244-F0BF6ECAC3F7}"/>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3074" name="Picture 2">
            <a:extLst>
              <a:ext uri="{FF2B5EF4-FFF2-40B4-BE49-F238E27FC236}">
                <a16:creationId xmlns:a16="http://schemas.microsoft.com/office/drawing/2014/main" id="{61A6CF8E-C905-F5F6-62AB-6E0DAE50F7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85" t="3687" r="7738" b="3457"/>
          <a:stretch>
            <a:fillRect/>
          </a:stretch>
        </p:blipFill>
        <p:spPr bwMode="auto">
          <a:xfrm>
            <a:off x="4121150" y="603750"/>
            <a:ext cx="2206196" cy="2934489"/>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603E31AD-B437-E461-59C2-1C8D50C76D7B}"/>
              </a:ext>
            </a:extLst>
          </p:cNvPr>
          <p:cNvSpPr txBox="1"/>
          <p:nvPr/>
        </p:nvSpPr>
        <p:spPr>
          <a:xfrm>
            <a:off x="530654" y="440351"/>
            <a:ext cx="2898345"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Anita Conti</a:t>
            </a:r>
          </a:p>
        </p:txBody>
      </p:sp>
      <p:sp>
        <p:nvSpPr>
          <p:cNvPr id="4" name="CaixaDeTexto 3">
            <a:extLst>
              <a:ext uri="{FF2B5EF4-FFF2-40B4-BE49-F238E27FC236}">
                <a16:creationId xmlns:a16="http://schemas.microsoft.com/office/drawing/2014/main" id="{E00DC507-1D43-6014-D4F0-ECEF7C3062B6}"/>
              </a:ext>
            </a:extLst>
          </p:cNvPr>
          <p:cNvSpPr txBox="1"/>
          <p:nvPr/>
        </p:nvSpPr>
        <p:spPr>
          <a:xfrm>
            <a:off x="530654" y="1998345"/>
            <a:ext cx="3768296" cy="5909310"/>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SENHORA DOS MARES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livros e mapas, nasceu teu olhar,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Anita Conti, ousada a navegar.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Poeta do oceano, cientista do vento,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Fez do mar profundo, seu alento.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bordo,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sem medo, sem véu,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Desafiou normas, traçou seu papel.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redes lançadas, mediu salinidade,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Estudou correntes, buscou a verdade.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Atlântico, Índico, Pacífico sem fim,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Seguiu os navios, ouviu seu clarim.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Alertou o mundo sobre a pesca voraz,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Defendeu os mares, pediu algo mais.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Escreveu com paixão, ciência e poesia,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Transformou dados em melodia.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bússolas, cartas e sonhos azuis,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Anita mostrou caminhos e luz.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mar teu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Senhora dos Mares,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farol no horizonte naval.</a:t>
            </a:r>
          </a:p>
        </p:txBody>
      </p:sp>
    </p:spTree>
    <p:extLst>
      <p:ext uri="{BB962C8B-B14F-4D97-AF65-F5344CB8AC3E}">
        <p14:creationId xmlns:p14="http://schemas.microsoft.com/office/powerpoint/2010/main" val="3493832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C2DA495-5377-E6F2-CD02-49AEB08CEBF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5725"/>
                    </a14:imgEffect>
                    <a14:imgEffect>
                      <a14:saturation sat="165000"/>
                    </a14:imgEffect>
                    <a14:imgEffect>
                      <a14:brightnessContrast bright="15000"/>
                    </a14:imgEffect>
                  </a14:imgLayer>
                </a14:imgProps>
              </a:ext>
              <a:ext uri="{28A0092B-C50C-407E-A947-70E740481C1C}">
                <a14:useLocalDpi xmlns:a14="http://schemas.microsoft.com/office/drawing/2010/main" val="0"/>
              </a:ext>
            </a:extLst>
          </a:blip>
          <a:srcRect l="5679" t="5960" r="5926" b="5341"/>
          <a:stretch>
            <a:fillRect/>
          </a:stretch>
        </p:blipFill>
        <p:spPr bwMode="auto">
          <a:xfrm>
            <a:off x="897466" y="1559577"/>
            <a:ext cx="5063066" cy="7156177"/>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61617284-EE90-808F-AF08-D78F1604A6C1}"/>
              </a:ext>
            </a:extLst>
          </p:cNvPr>
          <p:cNvSpPr txBox="1"/>
          <p:nvPr/>
        </p:nvSpPr>
        <p:spPr>
          <a:xfrm>
            <a:off x="516466" y="616215"/>
            <a:ext cx="2912534"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Asha</a:t>
            </a:r>
            <a:r>
              <a:rPr lang="pt-BR" sz="2000" b="1" dirty="0">
                <a:solidFill>
                  <a:schemeClr val="bg1"/>
                </a:solidFill>
                <a:latin typeface="Arial" panose="020B0604020202020204" pitchFamily="34" charset="0"/>
                <a:cs typeface="Arial" panose="020B0604020202020204" pitchFamily="34" charset="0"/>
              </a:rPr>
              <a:t> de Vos</a:t>
            </a:r>
          </a:p>
        </p:txBody>
      </p:sp>
      <p:sp>
        <p:nvSpPr>
          <p:cNvPr id="3" name="CaixaDeTexto 2">
            <a:extLst>
              <a:ext uri="{FF2B5EF4-FFF2-40B4-BE49-F238E27FC236}">
                <a16:creationId xmlns:a16="http://schemas.microsoft.com/office/drawing/2014/main" id="{171ECF51-B6D5-B1D0-66F3-071B14126268}"/>
              </a:ext>
            </a:extLst>
          </p:cNvPr>
          <p:cNvSpPr txBox="1"/>
          <p:nvPr/>
        </p:nvSpPr>
        <p:spPr>
          <a:xfrm>
            <a:off x="1718166" y="8859869"/>
            <a:ext cx="34216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As Baleias Azuis</a:t>
            </a:r>
            <a:endParaRPr lang="pt-BR" sz="1400" dirty="0">
              <a:solidFill>
                <a:schemeClr val="bg1"/>
              </a:solidFill>
            </a:endParaRPr>
          </a:p>
        </p:txBody>
      </p:sp>
    </p:spTree>
    <p:extLst>
      <p:ext uri="{BB962C8B-B14F-4D97-AF65-F5344CB8AC3E}">
        <p14:creationId xmlns:p14="http://schemas.microsoft.com/office/powerpoint/2010/main" val="1963287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8A8406D2-C8D1-CA61-327D-9C7F818B9241}"/>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EE954C50-EE4E-B030-995D-540D5F14A7BE}"/>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ABE23D20-0572-21F1-E2FD-988CB02D637A}"/>
              </a:ext>
            </a:extLst>
          </p:cNvPr>
          <p:cNvSpPr txBox="1"/>
          <p:nvPr/>
        </p:nvSpPr>
        <p:spPr>
          <a:xfrm>
            <a:off x="897467" y="362016"/>
            <a:ext cx="2662908" cy="1015663"/>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Asha</a:t>
            </a:r>
            <a:r>
              <a:rPr lang="pt-BR" sz="2000" b="1" dirty="0">
                <a:solidFill>
                  <a:schemeClr val="bg1"/>
                </a:solidFill>
                <a:latin typeface="Arial" panose="020B0604020202020204" pitchFamily="34" charset="0"/>
                <a:cs typeface="Arial" panose="020B0604020202020204" pitchFamily="34" charset="0"/>
              </a:rPr>
              <a:t> de Vos</a:t>
            </a:r>
          </a:p>
          <a:p>
            <a:r>
              <a:rPr lang="pt-BR" sz="2000" b="1" dirty="0">
                <a:solidFill>
                  <a:schemeClr val="bg1"/>
                </a:solidFill>
                <a:latin typeface="Arial" panose="020B0604020202020204" pitchFamily="34" charset="0"/>
                <a:cs typeface="Arial" panose="020B0604020202020204" pitchFamily="34" charset="0"/>
              </a:rPr>
              <a:t>Descrição</a:t>
            </a:r>
          </a:p>
        </p:txBody>
      </p:sp>
      <p:pic>
        <p:nvPicPr>
          <p:cNvPr id="5" name="Picture 2">
            <a:extLst>
              <a:ext uri="{FF2B5EF4-FFF2-40B4-BE49-F238E27FC236}">
                <a16:creationId xmlns:a16="http://schemas.microsoft.com/office/drawing/2014/main" id="{4E4AFD8D-AA3E-16F6-031A-BEB141E3D7E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5725"/>
                    </a14:imgEffect>
                    <a14:imgEffect>
                      <a14:saturation sat="165000"/>
                    </a14:imgEffect>
                    <a14:imgEffect>
                      <a14:brightnessContrast bright="15000"/>
                    </a14:imgEffect>
                  </a14:imgLayer>
                </a14:imgProps>
              </a:ext>
              <a:ext uri="{28A0092B-C50C-407E-A947-70E740481C1C}">
                <a14:useLocalDpi xmlns:a14="http://schemas.microsoft.com/office/drawing/2010/main" val="0"/>
              </a:ext>
            </a:extLst>
          </a:blip>
          <a:srcRect l="5679" t="5960" r="5926" b="5341"/>
          <a:stretch>
            <a:fillRect/>
          </a:stretch>
        </p:blipFill>
        <p:spPr bwMode="auto">
          <a:xfrm>
            <a:off x="4146550" y="654117"/>
            <a:ext cx="2147078" cy="2873144"/>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D0F80876-A195-FDFC-83DF-1B81C12E1E8B}"/>
              </a:ext>
            </a:extLst>
          </p:cNvPr>
          <p:cNvSpPr txBox="1"/>
          <p:nvPr/>
        </p:nvSpPr>
        <p:spPr>
          <a:xfrm>
            <a:off x="897467" y="1562345"/>
            <a:ext cx="3161443"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retrata uma cena subaquática vibrante, com uma paleta de cores em tons de azul, verde e marrom. </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topo à esquerda, uma baleia azul imponente emerge da água, com sua metade superior visível acima da superfície, enquanto sua cauda permanece submersa.</a:t>
            </a: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153507D9-9572-8DD3-2E75-20CB86750BA2}"/>
              </a:ext>
            </a:extLst>
          </p:cNvPr>
          <p:cNvSpPr txBox="1"/>
          <p:nvPr/>
        </p:nvSpPr>
        <p:spPr>
          <a:xfrm>
            <a:off x="897467" y="3879850"/>
            <a:ext cx="5396161" cy="5047536"/>
          </a:xfrm>
          <a:prstGeom prst="rect">
            <a:avLst/>
          </a:prstGeom>
          <a:noFill/>
        </p:spPr>
        <p:txBody>
          <a:bodyPr wrap="square">
            <a:spAutoFit/>
          </a:bodyPr>
          <a:lstStyle/>
          <a:p>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A água ao redor da baleia é representada com linhas onduladas que sugerem movimento. </a:t>
            </a: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lado direito da imagem, a mergulhadora de pele morena,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Asha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de Vos está de cabeça para baixo, com o corpo submerso na água. Ela usa um maiô vinho e nadadeiras vermelhas. Seus braços estão estendidos para os lados, e o cabelo castanho está preso em um coque no alto da cabeça. Ela usa máscara de mergulho com detalhes em vermelho.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fundo, na parte superior, há um mapa do Sri Lanka, com desenhos de flores e um pequeno peixe. Abaixo da superfície da água, duas tartarugas marinhas nadam perto da baleia.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plano inferior, diversos peixes pequenos e cardumes nadam entre corais e algas marinhas.</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do mar é detalhado com uma variedade de formas e texturas, representando a vida marinha.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cena transmite uma sensação de calma e admiração pela beleza do oceano e seus habitantes. A expressão facial da mergulhadora é serena, sugerindo uma experiência imersiva.</a:t>
            </a:r>
          </a:p>
        </p:txBody>
      </p:sp>
    </p:spTree>
    <p:extLst>
      <p:ext uri="{BB962C8B-B14F-4D97-AF65-F5344CB8AC3E}">
        <p14:creationId xmlns:p14="http://schemas.microsoft.com/office/powerpoint/2010/main" val="473382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D00F28F3-1400-1C78-9EF1-85554BDFBB0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E10FA34-6524-5445-B8A1-A1F12D6A412E}"/>
              </a:ext>
            </a:extLst>
          </p:cNvPr>
          <p:cNvSpPr txBox="1"/>
          <p:nvPr/>
        </p:nvSpPr>
        <p:spPr>
          <a:xfrm>
            <a:off x="572552" y="391025"/>
            <a:ext cx="2856448"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Asha</a:t>
            </a:r>
            <a:r>
              <a:rPr lang="pt-BR" sz="2000" b="1" dirty="0">
                <a:solidFill>
                  <a:schemeClr val="bg1"/>
                </a:solidFill>
                <a:latin typeface="Arial" panose="020B0604020202020204" pitchFamily="34" charset="0"/>
                <a:cs typeface="Arial" panose="020B0604020202020204" pitchFamily="34" charset="0"/>
              </a:rPr>
              <a:t> de Vos (1979-)</a:t>
            </a:r>
          </a:p>
        </p:txBody>
      </p:sp>
      <p:sp>
        <p:nvSpPr>
          <p:cNvPr id="3" name="CaixaDeTexto 2">
            <a:extLst>
              <a:ext uri="{FF2B5EF4-FFF2-40B4-BE49-F238E27FC236}">
                <a16:creationId xmlns:a16="http://schemas.microsoft.com/office/drawing/2014/main" id="{48FE750A-1910-70A5-63FC-4BAE5D6DE7BE}"/>
              </a:ext>
            </a:extLst>
          </p:cNvPr>
          <p:cNvSpPr txBox="1"/>
          <p:nvPr/>
        </p:nvSpPr>
        <p:spPr>
          <a:xfrm>
            <a:off x="1749581" y="8349358"/>
            <a:ext cx="389768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1600" b="1" dirty="0">
                <a:solidFill>
                  <a:schemeClr val="bg1"/>
                </a:solidFill>
                <a:latin typeface="Arial"/>
              </a:rPr>
              <a:t>Quero uma ciência </a:t>
            </a:r>
          </a:p>
          <a:p>
            <a:pPr algn="ctr"/>
            <a:r>
              <a:rPr lang="pt-BR" sz="1600" b="1" dirty="0">
                <a:solidFill>
                  <a:schemeClr val="bg1"/>
                </a:solidFill>
                <a:latin typeface="Arial"/>
              </a:rPr>
              <a:t>feita por todos, para todos.</a:t>
            </a:r>
            <a:endParaRPr lang="pt-BR" sz="1200" dirty="0">
              <a:solidFill>
                <a:schemeClr val="bg1"/>
              </a:solidFill>
            </a:endParaRPr>
          </a:p>
        </p:txBody>
      </p:sp>
      <p:pic>
        <p:nvPicPr>
          <p:cNvPr id="6" name="Imagem 5">
            <a:extLst>
              <a:ext uri="{FF2B5EF4-FFF2-40B4-BE49-F238E27FC236}">
                <a16:creationId xmlns:a16="http://schemas.microsoft.com/office/drawing/2014/main" id="{E5B14199-BEB0-C70C-87BB-791FA8D11E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552" y="8171595"/>
            <a:ext cx="1080000" cy="1080000"/>
          </a:xfrm>
          <a:prstGeom prst="rect">
            <a:avLst/>
          </a:prstGeom>
        </p:spPr>
      </p:pic>
      <p:pic>
        <p:nvPicPr>
          <p:cNvPr id="5" name="Picture 2">
            <a:extLst>
              <a:ext uri="{FF2B5EF4-FFF2-40B4-BE49-F238E27FC236}">
                <a16:creationId xmlns:a16="http://schemas.microsoft.com/office/drawing/2014/main" id="{67A36000-5AC4-7BEF-B829-13E9F0EC961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5725"/>
                    </a14:imgEffect>
                    <a14:imgEffect>
                      <a14:saturation sat="165000"/>
                    </a14:imgEffect>
                    <a14:imgEffect>
                      <a14:brightnessContrast bright="15000"/>
                    </a14:imgEffect>
                  </a14:imgLayer>
                </a14:imgProps>
              </a:ext>
              <a:ext uri="{28A0092B-C50C-407E-A947-70E740481C1C}">
                <a14:useLocalDpi xmlns:a14="http://schemas.microsoft.com/office/drawing/2010/main" val="0"/>
              </a:ext>
            </a:extLst>
          </a:blip>
          <a:srcRect l="5679" t="5960" r="5926" b="5341"/>
          <a:stretch>
            <a:fillRect/>
          </a:stretch>
        </p:blipFill>
        <p:spPr bwMode="auto">
          <a:xfrm>
            <a:off x="1109556" y="1337733"/>
            <a:ext cx="4638888" cy="6556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588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8170B161-936A-EC57-F37D-E40954A3650F}"/>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AAFEC4D3-1D3F-F93E-887E-551CBA68C853}"/>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4816B25C-2006-EAE0-535C-983869C02B5F}"/>
              </a:ext>
            </a:extLst>
          </p:cNvPr>
          <p:cNvSpPr txBox="1"/>
          <p:nvPr/>
        </p:nvSpPr>
        <p:spPr>
          <a:xfrm>
            <a:off x="586317" y="457266"/>
            <a:ext cx="2662908"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Asha</a:t>
            </a:r>
            <a:r>
              <a:rPr lang="pt-BR" sz="2000" b="1" dirty="0">
                <a:solidFill>
                  <a:schemeClr val="bg1"/>
                </a:solidFill>
                <a:latin typeface="Arial" panose="020B0604020202020204" pitchFamily="34" charset="0"/>
                <a:cs typeface="Arial" panose="020B0604020202020204" pitchFamily="34" charset="0"/>
              </a:rPr>
              <a:t> de Vos</a:t>
            </a:r>
          </a:p>
        </p:txBody>
      </p:sp>
      <p:pic>
        <p:nvPicPr>
          <p:cNvPr id="5" name="Picture 2">
            <a:extLst>
              <a:ext uri="{FF2B5EF4-FFF2-40B4-BE49-F238E27FC236}">
                <a16:creationId xmlns:a16="http://schemas.microsoft.com/office/drawing/2014/main" id="{F769E4EE-5CBA-FEB2-DA12-7B1ACF8C074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5725"/>
                    </a14:imgEffect>
                    <a14:imgEffect>
                      <a14:saturation sat="165000"/>
                    </a14:imgEffect>
                    <a14:imgEffect>
                      <a14:brightnessContrast bright="15000"/>
                    </a14:imgEffect>
                  </a14:imgLayer>
                </a14:imgProps>
              </a:ext>
              <a:ext uri="{28A0092B-C50C-407E-A947-70E740481C1C}">
                <a14:useLocalDpi xmlns:a14="http://schemas.microsoft.com/office/drawing/2010/main" val="0"/>
              </a:ext>
            </a:extLst>
          </a:blip>
          <a:srcRect l="5679" t="5960" r="5926" b="5341"/>
          <a:stretch>
            <a:fillRect/>
          </a:stretch>
        </p:blipFill>
        <p:spPr bwMode="auto">
          <a:xfrm>
            <a:off x="4170201" y="586834"/>
            <a:ext cx="2092314" cy="2957293"/>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637481BF-5E38-2D37-AE45-50265F781E88}"/>
              </a:ext>
            </a:extLst>
          </p:cNvPr>
          <p:cNvSpPr txBox="1"/>
          <p:nvPr/>
        </p:nvSpPr>
        <p:spPr>
          <a:xfrm>
            <a:off x="595485" y="1468556"/>
            <a:ext cx="3433010" cy="2492990"/>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VOZ AZUL DO OCEANO</a:t>
            </a:r>
            <a:endParaRPr lang="pt-BR" sz="16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6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 águas do Índico,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teu chamado,</a:t>
            </a:r>
            <a:endParaRPr lang="pt-BR" sz="16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Sri Lanka guardava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um sonho velado.</a:t>
            </a:r>
          </a:p>
          <a:p>
            <a:pPr>
              <a:buNone/>
            </a:pPr>
            <a:endParaRPr lang="pt-BR" sz="16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baleias azuis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horizontes sem fim,</a:t>
            </a:r>
            <a:endParaRPr lang="pt-BR" sz="16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Asha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seguiu o canto,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fez dele um jardim.</a:t>
            </a:r>
            <a:endParaRPr lang="pt-BR" sz="16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1412E8A7-3318-FC54-C48B-1414DF15A014}"/>
              </a:ext>
            </a:extLst>
          </p:cNvPr>
          <p:cNvSpPr txBox="1"/>
          <p:nvPr/>
        </p:nvSpPr>
        <p:spPr>
          <a:xfrm>
            <a:off x="541866" y="3961546"/>
            <a:ext cx="3992033" cy="4185761"/>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cientista a estudar seu lar,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As gigantes do mar, seu saber a guiar.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redes de dados, mergulhos sutis,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Desvendou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o canto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que o oceano diz.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Falou do plástico, da pesca voraz,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Defendeu as ondas, pediu algo mais.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Criou esperança, ciência e ação,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Oceanswell</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plantou a missão.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conferências, navios e marés,</a:t>
            </a:r>
          </a:p>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Asha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mostrou que coragem se faz.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saber é ponte, que o futuro é azul,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que cada gota sustenta o porvir.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águas do mundo,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Índico, um legado profundo.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Voz das baleias, guardiã do saber,</a:t>
            </a:r>
          </a:p>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Asha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de Vos, és farol a crescer.</a:t>
            </a:r>
            <a:endParaRPr lang="pt-BR" sz="1400" dirty="0">
              <a:solidFill>
                <a:schemeClr val="bg1"/>
              </a:solidFill>
            </a:endParaRPr>
          </a:p>
        </p:txBody>
      </p:sp>
    </p:spTree>
    <p:extLst>
      <p:ext uri="{BB962C8B-B14F-4D97-AF65-F5344CB8AC3E}">
        <p14:creationId xmlns:p14="http://schemas.microsoft.com/office/powerpoint/2010/main" val="2566865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A73A553F-5D01-C836-C174-93D93F45C8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10" r="2469" b="4499"/>
          <a:stretch>
            <a:fillRect/>
          </a:stretch>
        </p:blipFill>
        <p:spPr bwMode="auto">
          <a:xfrm>
            <a:off x="697126" y="1363561"/>
            <a:ext cx="5463745" cy="7178877"/>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08D83013-8651-2A94-391A-62DB6DB60C4E}"/>
              </a:ext>
            </a:extLst>
          </p:cNvPr>
          <p:cNvSpPr txBox="1"/>
          <p:nvPr/>
        </p:nvSpPr>
        <p:spPr>
          <a:xfrm>
            <a:off x="530655" y="440351"/>
            <a:ext cx="2898345" cy="707886"/>
          </a:xfrm>
          <a:prstGeom prst="rect">
            <a:avLst/>
          </a:prstGeom>
          <a:noFill/>
        </p:spPr>
        <p:txBody>
          <a:bodyPr wrap="squar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Cindy Lee Van Dover</a:t>
            </a:r>
          </a:p>
        </p:txBody>
      </p:sp>
      <p:sp>
        <p:nvSpPr>
          <p:cNvPr id="3" name="CaixaDeTexto 2">
            <a:extLst>
              <a:ext uri="{FF2B5EF4-FFF2-40B4-BE49-F238E27FC236}">
                <a16:creationId xmlns:a16="http://schemas.microsoft.com/office/drawing/2014/main" id="{BEAD33D7-9E8B-F127-806C-404A9DF79646}"/>
              </a:ext>
            </a:extLst>
          </p:cNvPr>
          <p:cNvSpPr txBox="1"/>
          <p:nvPr/>
        </p:nvSpPr>
        <p:spPr>
          <a:xfrm>
            <a:off x="1718167" y="8774436"/>
            <a:ext cx="34216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As Fontes Hidrotermais</a:t>
            </a:r>
            <a:endParaRPr lang="pt-BR" sz="1400" dirty="0">
              <a:solidFill>
                <a:schemeClr val="bg1"/>
              </a:solidFill>
            </a:endParaRPr>
          </a:p>
        </p:txBody>
      </p:sp>
    </p:spTree>
    <p:extLst>
      <p:ext uri="{BB962C8B-B14F-4D97-AF65-F5344CB8AC3E}">
        <p14:creationId xmlns:p14="http://schemas.microsoft.com/office/powerpoint/2010/main" val="1419387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2C662B21-D88F-D81B-D6E9-2E41AFB89B0B}"/>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1CF3DCFB-7D69-914F-41B8-E3DFFCA5387C}"/>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1EE1D4E7-726A-D814-F994-B8290EA4466F}"/>
              </a:ext>
            </a:extLst>
          </p:cNvPr>
          <p:cNvSpPr txBox="1"/>
          <p:nvPr/>
        </p:nvSpPr>
        <p:spPr>
          <a:xfrm>
            <a:off x="530655" y="440351"/>
            <a:ext cx="2736903"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Cindy Lee Van Dover</a:t>
            </a:r>
          </a:p>
        </p:txBody>
      </p:sp>
      <p:pic>
        <p:nvPicPr>
          <p:cNvPr id="5" name="Picture 2">
            <a:extLst>
              <a:ext uri="{FF2B5EF4-FFF2-40B4-BE49-F238E27FC236}">
                <a16:creationId xmlns:a16="http://schemas.microsoft.com/office/drawing/2014/main" id="{6DDD62E6-2727-1C9D-2965-4D64AD1E5C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10" r="2469" b="4499"/>
          <a:stretch>
            <a:fillRect/>
          </a:stretch>
        </p:blipFill>
        <p:spPr bwMode="auto">
          <a:xfrm>
            <a:off x="4115553" y="592751"/>
            <a:ext cx="2211792" cy="2906099"/>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AB9A9DBA-77A5-8961-3E1E-D4E7D622E70C}"/>
              </a:ext>
            </a:extLst>
          </p:cNvPr>
          <p:cNvSpPr txBox="1"/>
          <p:nvPr/>
        </p:nvSpPr>
        <p:spPr>
          <a:xfrm>
            <a:off x="530655" y="1452563"/>
            <a:ext cx="3247595" cy="310854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 um fundo roxo-azulado, uma ilustração de Cindy Lee Van Dover de pé em frente a um submarino, cercada por diversos elementos marinhos e científicos.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Cindy, no centro da imagem, tem cabelo curto e branco, pele clara com bochechas rosadas e lábios vermelhos. Ela veste uma jaqueta vermelha aberta e calças compridas vermelhas, com meias vermelhas. Suas mãos estão posicionadas levemente à frente do corpo.</a:t>
            </a:r>
          </a:p>
        </p:txBody>
      </p:sp>
      <p:sp>
        <p:nvSpPr>
          <p:cNvPr id="9" name="CaixaDeTexto 8">
            <a:extLst>
              <a:ext uri="{FF2B5EF4-FFF2-40B4-BE49-F238E27FC236}">
                <a16:creationId xmlns:a16="http://schemas.microsoft.com/office/drawing/2014/main" id="{D5717CC2-0F1F-879E-D1D4-FA9974897C4B}"/>
              </a:ext>
            </a:extLst>
          </p:cNvPr>
          <p:cNvSpPr txBox="1"/>
          <p:nvPr/>
        </p:nvSpPr>
        <p:spPr>
          <a:xfrm>
            <a:off x="530655" y="4743450"/>
            <a:ext cx="5796690" cy="3970318"/>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Atrás dela, à direita, há um submarino branco com a inscrição "ALVIN" em letras pretas. O submarino está posicionado dentro de um corpo d'água, com algas marinhas e outros organismos aquáticos flutuando ao redor. Atrás do submarino, chaminés submarinas, de cor branca, expelem fumaça escura.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esquerda, em primeiro plano, há um mapa das Ilhas Galápagos, com o texto "ISLAS GALÁPAGOS". Ao lado do mapa, temos alguns objetos marinhos.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lado direito, próximo à mulher, está um laptop azul-acinzentado aberto, com uma tela preta. Próximo a ele, há o que parece ser uma representação ampliada de microrganismos.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da imagem é preenchido com diversos elementos marinhos, como peixes, estrelas do mar, conchas, corais e algas, dispostos de forma aleatória. Há também recipientes como potes de vidro e amostras científicas.</a:t>
            </a:r>
          </a:p>
        </p:txBody>
      </p:sp>
    </p:spTree>
    <p:extLst>
      <p:ext uri="{BB962C8B-B14F-4D97-AF65-F5344CB8AC3E}">
        <p14:creationId xmlns:p14="http://schemas.microsoft.com/office/powerpoint/2010/main" val="2037532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84631001-48C7-85AD-472B-A70BED4B3CF7}"/>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8034B83-752C-02FF-CAEB-DF6522C43AAE}"/>
              </a:ext>
            </a:extLst>
          </p:cNvPr>
          <p:cNvSpPr txBox="1"/>
          <p:nvPr/>
        </p:nvSpPr>
        <p:spPr>
          <a:xfrm>
            <a:off x="530655" y="440351"/>
            <a:ext cx="3632982"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Cindy Lee Van Dover (1954-)</a:t>
            </a:r>
          </a:p>
        </p:txBody>
      </p:sp>
      <p:sp>
        <p:nvSpPr>
          <p:cNvPr id="3" name="CaixaDeTexto 2">
            <a:extLst>
              <a:ext uri="{FF2B5EF4-FFF2-40B4-BE49-F238E27FC236}">
                <a16:creationId xmlns:a16="http://schemas.microsoft.com/office/drawing/2014/main" id="{ED31D0C6-6219-C152-0219-4719CB48BA1C}"/>
              </a:ext>
            </a:extLst>
          </p:cNvPr>
          <p:cNvSpPr txBox="1"/>
          <p:nvPr/>
        </p:nvSpPr>
        <p:spPr>
          <a:xfrm>
            <a:off x="1681876" y="8293807"/>
            <a:ext cx="422305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600" b="1" dirty="0">
                <a:solidFill>
                  <a:schemeClr val="bg1"/>
                </a:solidFill>
                <a:latin typeface="Arial" panose="020B0604020202020204" pitchFamily="34" charset="0"/>
                <a:cs typeface="Arial" panose="020B0604020202020204" pitchFamily="34" charset="0"/>
              </a:rPr>
              <a:t> Pilotar o Alvin era a única maneira de ver o fundo do mar. Ninguém tem uma visão melhor que a operadora do submarino.</a:t>
            </a:r>
          </a:p>
        </p:txBody>
      </p:sp>
      <p:pic>
        <p:nvPicPr>
          <p:cNvPr id="4" name="Picture 2">
            <a:extLst>
              <a:ext uri="{FF2B5EF4-FFF2-40B4-BE49-F238E27FC236}">
                <a16:creationId xmlns:a16="http://schemas.microsoft.com/office/drawing/2014/main" id="{05B30563-FD03-5BBF-CEFB-C7F217DF02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10" r="2469" b="4499"/>
          <a:stretch>
            <a:fillRect/>
          </a:stretch>
        </p:blipFill>
        <p:spPr bwMode="auto">
          <a:xfrm>
            <a:off x="777475" y="1196695"/>
            <a:ext cx="5051826" cy="663765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40EB0B0E-AE77-5CFF-3681-0AA6E3227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55" y="8169306"/>
            <a:ext cx="1080000" cy="1080000"/>
          </a:xfrm>
          <a:prstGeom prst="rect">
            <a:avLst/>
          </a:prstGeom>
        </p:spPr>
      </p:pic>
    </p:spTree>
    <p:extLst>
      <p:ext uri="{BB962C8B-B14F-4D97-AF65-F5344CB8AC3E}">
        <p14:creationId xmlns:p14="http://schemas.microsoft.com/office/powerpoint/2010/main" val="856556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5648EF31-AD73-4F5C-E532-EDB08CA58E09}"/>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1C3ADE7E-2F72-24BD-9E0E-CE0893CED33E}"/>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51F1BA80-9E6C-49DF-E9AE-B0B0AD4CF6D8}"/>
              </a:ext>
            </a:extLst>
          </p:cNvPr>
          <p:cNvSpPr txBox="1"/>
          <p:nvPr/>
        </p:nvSpPr>
        <p:spPr>
          <a:xfrm>
            <a:off x="530655" y="440351"/>
            <a:ext cx="2736903"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Cindy Lee Van Dover</a:t>
            </a:r>
          </a:p>
        </p:txBody>
      </p:sp>
      <p:pic>
        <p:nvPicPr>
          <p:cNvPr id="3" name="Picture 2">
            <a:extLst>
              <a:ext uri="{FF2B5EF4-FFF2-40B4-BE49-F238E27FC236}">
                <a16:creationId xmlns:a16="http://schemas.microsoft.com/office/drawing/2014/main" id="{5BAB5C0E-95BD-8DB0-15AB-A0850A35AB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10" r="2469" b="4499"/>
          <a:stretch>
            <a:fillRect/>
          </a:stretch>
        </p:blipFill>
        <p:spPr bwMode="auto">
          <a:xfrm>
            <a:off x="4127499" y="643551"/>
            <a:ext cx="2199845" cy="2890401"/>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8EF65237-ABE1-04D2-052C-5BDA67813DE8}"/>
              </a:ext>
            </a:extLst>
          </p:cNvPr>
          <p:cNvSpPr txBox="1"/>
          <p:nvPr/>
        </p:nvSpPr>
        <p:spPr>
          <a:xfrm>
            <a:off x="530654" y="1468864"/>
            <a:ext cx="4155645" cy="741741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GUARDIÃ DE FONTES HIDROTERMAIS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fundo do abismo,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onde a luz não alcança,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Cindy sonhou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ciência e esperança.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mapas e sonhos,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traçou seu caminho,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Seguindo o chamado do oceano.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pilotar com destreza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submersível Alvin, com rara firmeza.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Desceu às fontes, ao calor sulfuroso,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Onde a vida pulsa num mundo curioso.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Lá descobriu seres de formas estranhas,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vivem do enxofre, nas águas profundas.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Caranguejos, vermes, espécies sem fim,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Num reino sem sol, mas cheio de clarim.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Estudou ecossistemas, alertou o planeta,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Sobre a mineração que ameaça a seleta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Vida abissal, tão frágil, tão rara,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Cindy defende com voz clara.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ciência e ética, construiu pontes,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Formou gerações, abriu horizontes.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seu nome ecoa nas águas profundas,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seres e histórias fecundas.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Cindy Van Dover, pioneira do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luz no fundo abissal.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Alvin um sonho eterno,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 explorar, com saber, o mundo profundo.</a:t>
            </a:r>
          </a:p>
        </p:txBody>
      </p:sp>
    </p:spTree>
    <p:extLst>
      <p:ext uri="{BB962C8B-B14F-4D97-AF65-F5344CB8AC3E}">
        <p14:creationId xmlns:p14="http://schemas.microsoft.com/office/powerpoint/2010/main" val="3085368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8EF09D9-B54B-3A57-6A85-B69E8B58C8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26" t="5121" r="4691" b="4761"/>
          <a:stretch>
            <a:fillRect/>
          </a:stretch>
        </p:blipFill>
        <p:spPr bwMode="auto">
          <a:xfrm>
            <a:off x="740832" y="1417302"/>
            <a:ext cx="5376334" cy="7440727"/>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9E2FE963-C798-CADC-F88B-2546F5DA883B}"/>
              </a:ext>
            </a:extLst>
          </p:cNvPr>
          <p:cNvSpPr txBox="1"/>
          <p:nvPr/>
        </p:nvSpPr>
        <p:spPr>
          <a:xfrm>
            <a:off x="1718167" y="9003984"/>
            <a:ext cx="34216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Plástico no Oceano</a:t>
            </a:r>
            <a:endParaRPr lang="pt-BR" sz="1400" dirty="0">
              <a:solidFill>
                <a:schemeClr val="bg1"/>
              </a:solidFill>
            </a:endParaRPr>
          </a:p>
        </p:txBody>
      </p:sp>
      <p:sp>
        <p:nvSpPr>
          <p:cNvPr id="3" name="CaixaDeTexto 2">
            <a:extLst>
              <a:ext uri="{FF2B5EF4-FFF2-40B4-BE49-F238E27FC236}">
                <a16:creationId xmlns:a16="http://schemas.microsoft.com/office/drawing/2014/main" id="{73069014-DB2B-B7F9-5233-694B44AB4DFE}"/>
              </a:ext>
            </a:extLst>
          </p:cNvPr>
          <p:cNvSpPr txBox="1"/>
          <p:nvPr/>
        </p:nvSpPr>
        <p:spPr>
          <a:xfrm>
            <a:off x="530655" y="440351"/>
            <a:ext cx="3174267"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Cristina Romero Castillo</a:t>
            </a:r>
          </a:p>
        </p:txBody>
      </p:sp>
    </p:spTree>
    <p:extLst>
      <p:ext uri="{BB962C8B-B14F-4D97-AF65-F5344CB8AC3E}">
        <p14:creationId xmlns:p14="http://schemas.microsoft.com/office/powerpoint/2010/main" val="532281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3AC52986-756B-E857-657A-B301EA93FE11}"/>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2A49A08E-ECD5-6251-D7C7-0391C63E224C}"/>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3" name="CaixaDeTexto 2">
            <a:extLst>
              <a:ext uri="{FF2B5EF4-FFF2-40B4-BE49-F238E27FC236}">
                <a16:creationId xmlns:a16="http://schemas.microsoft.com/office/drawing/2014/main" id="{1C661EF2-298A-03B9-BC78-E64A1FCC0E2B}"/>
              </a:ext>
            </a:extLst>
          </p:cNvPr>
          <p:cNvSpPr txBox="1"/>
          <p:nvPr/>
        </p:nvSpPr>
        <p:spPr>
          <a:xfrm>
            <a:off x="530655" y="440351"/>
            <a:ext cx="3174267"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Cristina Romero Castillo</a:t>
            </a:r>
          </a:p>
        </p:txBody>
      </p:sp>
      <p:pic>
        <p:nvPicPr>
          <p:cNvPr id="4" name="Picture 2">
            <a:extLst>
              <a:ext uri="{FF2B5EF4-FFF2-40B4-BE49-F238E27FC236}">
                <a16:creationId xmlns:a16="http://schemas.microsoft.com/office/drawing/2014/main" id="{0ECDB471-59D2-A727-B78C-BD621B9A74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26" t="5121" r="4691" b="4761"/>
          <a:stretch>
            <a:fillRect/>
          </a:stretch>
        </p:blipFill>
        <p:spPr bwMode="auto">
          <a:xfrm>
            <a:off x="4142642" y="615518"/>
            <a:ext cx="2167770" cy="2921051"/>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4C7B6F0C-0183-2161-A272-88B1DBEAA6E1}"/>
              </a:ext>
            </a:extLst>
          </p:cNvPr>
          <p:cNvSpPr txBox="1"/>
          <p:nvPr/>
        </p:nvSpPr>
        <p:spPr>
          <a:xfrm>
            <a:off x="530655" y="1272867"/>
            <a:ext cx="3429000"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com um estilo gráfico, utilizando uma paleta de cores em tons de azul e branco, com detalhes em cores mais suaves como bege e rosa.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centro da imagem, a cientista Cristina Romero Castillo está em pé, vestindo um jaleco branco sobre uma blusa bege e calças azuis escuras. </a:t>
            </a:r>
          </a:p>
        </p:txBody>
      </p:sp>
      <p:sp>
        <p:nvSpPr>
          <p:cNvPr id="8" name="CaixaDeTexto 7">
            <a:extLst>
              <a:ext uri="{FF2B5EF4-FFF2-40B4-BE49-F238E27FC236}">
                <a16:creationId xmlns:a16="http://schemas.microsoft.com/office/drawing/2014/main" id="{9D86E6C1-425E-8968-2036-0B30304D896A}"/>
              </a:ext>
            </a:extLst>
          </p:cNvPr>
          <p:cNvSpPr txBox="1"/>
          <p:nvPr/>
        </p:nvSpPr>
        <p:spPr>
          <a:xfrm>
            <a:off x="530655" y="3519636"/>
            <a:ext cx="5796690" cy="5693866"/>
          </a:xfrm>
          <a:prstGeom prst="rect">
            <a:avLst/>
          </a:prstGeom>
          <a:noFill/>
        </p:spPr>
        <p:txBody>
          <a:bodyPr wrap="square">
            <a:spAutoFit/>
          </a:bodyPr>
          <a:lstStyle/>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usa luvas azuis e sapatos azuis claros. Seus cabelos são escuros, cacheados e presos em um coque. Ela tem brincos de argola dourados e usa batom vermelho. Cristina está segurando um equipamento de laboratório com as duas mãos, um tubo que parece estar conectado a um frasco. Ela está manipulando uma amostra. Sua expressão facial é de concentração.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Atrás de Cristina, há um aparato de pesquisa subaquática, como um coletor de amostras. Dentro desta estrutura, há vários cilindros pretos.</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redor da cientista e da estrutura, há diversos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desen</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hos de elementos marinhos e de laboratório. Há peixes, micro-organismos, moléculas, um microscópio, tubos de ensaio, e até mesmo lixo plástico como sacolas e partes de embalagens, sugerindo uma pesquisa ambiental focada na poluição marinha.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da imagem é um tom de azul claro, e a composição geral tem uma sensação de movimento devido às ondas e linhas que serpenteiam pelo fundo.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ambiente é um laboratório de pesquisa marinha, com um foco em problemas ambientais como a poluição por plásticos. A ilustração sugere uma conexão entre a ciência, a pesquisa e a preocupação com o meio ambiente marinho.</a:t>
            </a:r>
          </a:p>
        </p:txBody>
      </p:sp>
    </p:spTree>
    <p:extLst>
      <p:ext uri="{BB962C8B-B14F-4D97-AF65-F5344CB8AC3E}">
        <p14:creationId xmlns:p14="http://schemas.microsoft.com/office/powerpoint/2010/main" val="1430002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29098814-B367-CF1B-AB26-856788AFA15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583504F7-DEAE-C22B-FBB7-5BC11F5A1B81}"/>
              </a:ext>
            </a:extLst>
          </p:cNvPr>
          <p:cNvSpPr txBox="1"/>
          <p:nvPr/>
        </p:nvSpPr>
        <p:spPr>
          <a:xfrm>
            <a:off x="1798600" y="8332350"/>
            <a:ext cx="378107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pt-BR" sz="1600" b="1" dirty="0">
                <a:solidFill>
                  <a:schemeClr val="bg1"/>
                </a:solidFill>
                <a:latin typeface="Arial" panose="020B0604020202020204" pitchFamily="34" charset="0"/>
                <a:cs typeface="Arial" panose="020B0604020202020204" pitchFamily="34" charset="0"/>
              </a:rPr>
              <a:t>Limpar o oceano do plástico é como varrer no deserto. Precisamos parar de produzir plástico.</a:t>
            </a:r>
          </a:p>
        </p:txBody>
      </p:sp>
      <p:sp>
        <p:nvSpPr>
          <p:cNvPr id="3" name="CaixaDeTexto 2">
            <a:extLst>
              <a:ext uri="{FF2B5EF4-FFF2-40B4-BE49-F238E27FC236}">
                <a16:creationId xmlns:a16="http://schemas.microsoft.com/office/drawing/2014/main" id="{829985C6-1966-D696-DD26-93F8268CEFED}"/>
              </a:ext>
            </a:extLst>
          </p:cNvPr>
          <p:cNvSpPr txBox="1"/>
          <p:nvPr/>
        </p:nvSpPr>
        <p:spPr>
          <a:xfrm>
            <a:off x="530655" y="440351"/>
            <a:ext cx="4070345"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Cristina Romero Castillo (1982-)</a:t>
            </a:r>
          </a:p>
        </p:txBody>
      </p:sp>
      <p:pic>
        <p:nvPicPr>
          <p:cNvPr id="4" name="Picture 2">
            <a:extLst>
              <a:ext uri="{FF2B5EF4-FFF2-40B4-BE49-F238E27FC236}">
                <a16:creationId xmlns:a16="http://schemas.microsoft.com/office/drawing/2014/main" id="{F13C20C5-530A-F9E9-4D79-8572FF817B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26" t="5121" r="4691" b="4761"/>
          <a:stretch>
            <a:fillRect/>
          </a:stretch>
        </p:blipFill>
        <p:spPr bwMode="auto">
          <a:xfrm>
            <a:off x="986223" y="1323944"/>
            <a:ext cx="4709834" cy="651830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AD65E194-2F69-DEFF-634A-C719E8194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55" y="8188799"/>
            <a:ext cx="1080000" cy="1080000"/>
          </a:xfrm>
          <a:prstGeom prst="rect">
            <a:avLst/>
          </a:prstGeom>
        </p:spPr>
      </p:pic>
    </p:spTree>
    <p:extLst>
      <p:ext uri="{BB962C8B-B14F-4D97-AF65-F5344CB8AC3E}">
        <p14:creationId xmlns:p14="http://schemas.microsoft.com/office/powerpoint/2010/main" val="884856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B83744DD-9348-D258-E6DA-CD58F83B6459}"/>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1E0552CD-73F1-EFD9-91AD-13869B28CAB4}"/>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3" name="CaixaDeTexto 2">
            <a:extLst>
              <a:ext uri="{FF2B5EF4-FFF2-40B4-BE49-F238E27FC236}">
                <a16:creationId xmlns:a16="http://schemas.microsoft.com/office/drawing/2014/main" id="{1FD0FA46-1C43-2445-2A8B-65144EF1AFEF}"/>
              </a:ext>
            </a:extLst>
          </p:cNvPr>
          <p:cNvSpPr txBox="1"/>
          <p:nvPr/>
        </p:nvSpPr>
        <p:spPr>
          <a:xfrm>
            <a:off x="530655" y="440351"/>
            <a:ext cx="3174267"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Cristina Romero Castillo</a:t>
            </a:r>
          </a:p>
        </p:txBody>
      </p:sp>
      <p:pic>
        <p:nvPicPr>
          <p:cNvPr id="4" name="Picture 2">
            <a:extLst>
              <a:ext uri="{FF2B5EF4-FFF2-40B4-BE49-F238E27FC236}">
                <a16:creationId xmlns:a16="http://schemas.microsoft.com/office/drawing/2014/main" id="{08BE585B-E52E-A10F-CEDB-CA1FCBCF92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26" t="5121" r="4691" b="4761"/>
          <a:stretch>
            <a:fillRect/>
          </a:stretch>
        </p:blipFill>
        <p:spPr bwMode="auto">
          <a:xfrm>
            <a:off x="4165925" y="632968"/>
            <a:ext cx="2110620" cy="2921051"/>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BB8C3437-DBEB-6B4B-BB96-5D5FE863EB7A}"/>
              </a:ext>
            </a:extLst>
          </p:cNvPr>
          <p:cNvSpPr txBox="1"/>
          <p:nvPr/>
        </p:nvSpPr>
        <p:spPr>
          <a:xfrm>
            <a:off x="530655" y="2104411"/>
            <a:ext cx="3775392" cy="1815882"/>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GUARDIÃ DO CARBONO AZUL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mares e sonhos,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tua missão,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Cristina escuta o oceano com atenção.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Não busca baleias, nem corais a brilhar,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o carbono invisível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insiste em vagar.</a:t>
            </a:r>
          </a:p>
        </p:txBody>
      </p:sp>
      <p:sp>
        <p:nvSpPr>
          <p:cNvPr id="7" name="CaixaDeTexto 6">
            <a:extLst>
              <a:ext uri="{FF2B5EF4-FFF2-40B4-BE49-F238E27FC236}">
                <a16:creationId xmlns:a16="http://schemas.microsoft.com/office/drawing/2014/main" id="{05B127DA-0DF6-486B-1AAA-ED537CCB16ED}"/>
              </a:ext>
            </a:extLst>
          </p:cNvPr>
          <p:cNvSpPr txBox="1"/>
          <p:nvPr/>
        </p:nvSpPr>
        <p:spPr>
          <a:xfrm>
            <a:off x="530655" y="3920293"/>
            <a:ext cx="5623494" cy="4185761"/>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coração das águas, uma molécula profunda: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Matéria orgânica que sustenta o mundo.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ciência e coragem, desvendas o papel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carbono dissolvido no ciclo tão cruel.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Alertas o planeta sobre a poluição,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Plásticos que ferem a vida em expansão.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Mostras que o oceano é mais que paisagem,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É guardião do clima, é força, é mensagem.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laboratórios e expedições sem fim,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Cristina constrói caminhos do porvir.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dados e ética, com voz que não cessa,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Defende o oceano com firmeza e promessa.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ondas do saber,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azul, um futuro a nascer.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Cristina Romera, pioneira do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luz que não vai se apagar.</a:t>
            </a:r>
            <a:endParaRPr lang="pt-BR" sz="1400" dirty="0"/>
          </a:p>
        </p:txBody>
      </p:sp>
    </p:spTree>
    <p:extLst>
      <p:ext uri="{BB962C8B-B14F-4D97-AF65-F5344CB8AC3E}">
        <p14:creationId xmlns:p14="http://schemas.microsoft.com/office/powerpoint/2010/main" val="951417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1AA47E86-1364-0EEF-0847-BBC194ED99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998" b="4883"/>
          <a:stretch>
            <a:fillRect/>
          </a:stretch>
        </p:blipFill>
        <p:spPr bwMode="auto">
          <a:xfrm>
            <a:off x="611985" y="1540934"/>
            <a:ext cx="5634029" cy="7234989"/>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C28C94AD-8739-7C4B-46D1-E8C964B9AE59}"/>
              </a:ext>
            </a:extLst>
          </p:cNvPr>
          <p:cNvSpPr txBox="1"/>
          <p:nvPr/>
        </p:nvSpPr>
        <p:spPr>
          <a:xfrm>
            <a:off x="2027483" y="8996056"/>
            <a:ext cx="2803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Uma Pesca Sustentável</a:t>
            </a:r>
            <a:endParaRPr lang="pt-BR" sz="1400" dirty="0">
              <a:solidFill>
                <a:schemeClr val="bg1"/>
              </a:solidFill>
            </a:endParaRPr>
          </a:p>
        </p:txBody>
      </p:sp>
      <p:sp>
        <p:nvSpPr>
          <p:cNvPr id="3" name="CaixaDeTexto 2">
            <a:extLst>
              <a:ext uri="{FF2B5EF4-FFF2-40B4-BE49-F238E27FC236}">
                <a16:creationId xmlns:a16="http://schemas.microsoft.com/office/drawing/2014/main" id="{3EA8A2F4-6938-566F-C519-745889407EBB}"/>
              </a:ext>
            </a:extLst>
          </p:cNvPr>
          <p:cNvSpPr txBox="1"/>
          <p:nvPr/>
        </p:nvSpPr>
        <p:spPr>
          <a:xfrm>
            <a:off x="530655" y="440351"/>
            <a:ext cx="3332964" cy="830997"/>
          </a:xfrm>
          <a:prstGeom prst="rect">
            <a:avLst/>
          </a:prstGeom>
          <a:noFill/>
        </p:spPr>
        <p:txBody>
          <a:bodyPr wrap="none" lIns="91440" tIns="45720" rIns="91440" bIns="45720" rtlCol="0" anchor="t">
            <a:spAutoFit/>
          </a:bodyPr>
          <a:lstStyle/>
          <a:p>
            <a:r>
              <a:rPr lang="pt-BR" sz="2400" b="1" dirty="0">
                <a:solidFill>
                  <a:schemeClr val="bg1"/>
                </a:solidFill>
                <a:latin typeface="Arial" panose="020B0604020202020204" pitchFamily="34" charset="0"/>
                <a:cs typeface="Arial" panose="020B0604020202020204" pitchFamily="34" charset="0"/>
              </a:rPr>
              <a:t>Mulheres Oceânicas</a:t>
            </a:r>
            <a:endParaRPr lang="pt-BR" b="1" dirty="0">
              <a:solidFill>
                <a:schemeClr val="bg1"/>
              </a:solidFill>
              <a:latin typeface="Arial" panose="020B0604020202020204" pitchFamily="34" charset="0"/>
              <a:cs typeface="Arial" panose="020B0604020202020204" pitchFamily="34" charset="0"/>
            </a:endParaRPr>
          </a:p>
          <a:p>
            <a:r>
              <a:rPr lang="pt-BR" sz="2400" b="1" dirty="0">
                <a:solidFill>
                  <a:schemeClr val="bg1"/>
                </a:solidFill>
                <a:latin typeface="Arial" panose="020B0604020202020204" pitchFamily="34" charset="0"/>
                <a:cs typeface="Arial" panose="020B0604020202020204" pitchFamily="34" charset="0"/>
              </a:rPr>
              <a:t>Emma </a:t>
            </a:r>
            <a:r>
              <a:rPr lang="pt-BR" sz="2400" b="1" dirty="0" err="1">
                <a:solidFill>
                  <a:schemeClr val="bg1"/>
                </a:solidFill>
                <a:latin typeface="Arial" panose="020B0604020202020204" pitchFamily="34" charset="0"/>
                <a:cs typeface="Arial" panose="020B0604020202020204" pitchFamily="34" charset="0"/>
              </a:rPr>
              <a:t>Bardán</a:t>
            </a:r>
            <a:r>
              <a:rPr lang="pt-BR" sz="2400" b="1" dirty="0">
                <a:solidFill>
                  <a:schemeClr val="bg1"/>
                </a:solidFill>
                <a:latin typeface="Arial" panose="020B0604020202020204" pitchFamily="34" charset="0"/>
                <a:cs typeface="Arial" panose="020B0604020202020204" pitchFamily="34" charset="0"/>
              </a:rPr>
              <a:t> Mateu</a:t>
            </a:r>
          </a:p>
        </p:txBody>
      </p:sp>
    </p:spTree>
    <p:extLst>
      <p:ext uri="{BB962C8B-B14F-4D97-AF65-F5344CB8AC3E}">
        <p14:creationId xmlns:p14="http://schemas.microsoft.com/office/powerpoint/2010/main" val="614210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73DC5994-048C-C241-B9A0-3F9D8B1B0EDB}"/>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D5DD7ADE-D1BC-589A-D34A-FDDEE66F3E3A}"/>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7170" name="Picture 2">
            <a:extLst>
              <a:ext uri="{FF2B5EF4-FFF2-40B4-BE49-F238E27FC236}">
                <a16:creationId xmlns:a16="http://schemas.microsoft.com/office/drawing/2014/main" id="{8D99A7D4-A2B6-EDBE-E142-60E101CF6E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76" b="3281"/>
          <a:stretch>
            <a:fillRect/>
          </a:stretch>
        </p:blipFill>
        <p:spPr bwMode="auto">
          <a:xfrm>
            <a:off x="4146550" y="619484"/>
            <a:ext cx="2180795" cy="283432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EAADB3AD-E059-8E0C-6B43-99C6980CA45E}"/>
              </a:ext>
            </a:extLst>
          </p:cNvPr>
          <p:cNvSpPr txBox="1"/>
          <p:nvPr/>
        </p:nvSpPr>
        <p:spPr>
          <a:xfrm>
            <a:off x="530655" y="440351"/>
            <a:ext cx="2720617" cy="1015663"/>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Emma </a:t>
            </a:r>
            <a:r>
              <a:rPr lang="pt-BR" sz="2000" b="1" dirty="0" err="1">
                <a:solidFill>
                  <a:schemeClr val="bg1"/>
                </a:solidFill>
                <a:latin typeface="Arial" panose="020B0604020202020204" pitchFamily="34" charset="0"/>
                <a:cs typeface="Arial" panose="020B0604020202020204" pitchFamily="34" charset="0"/>
              </a:rPr>
              <a:t>Bardán</a:t>
            </a:r>
            <a:r>
              <a:rPr lang="pt-BR" sz="2000" b="1" dirty="0">
                <a:solidFill>
                  <a:schemeClr val="bg1"/>
                </a:solidFill>
                <a:latin typeface="Arial" panose="020B0604020202020204" pitchFamily="34" charset="0"/>
                <a:cs typeface="Arial" panose="020B0604020202020204" pitchFamily="34" charset="0"/>
              </a:rPr>
              <a:t> Mateu</a:t>
            </a:r>
          </a:p>
          <a:p>
            <a:r>
              <a:rPr lang="pt-BR" sz="2000" b="1" dirty="0">
                <a:solidFill>
                  <a:schemeClr val="bg1"/>
                </a:solidFill>
                <a:latin typeface="Arial" panose="020B0604020202020204" pitchFamily="34" charset="0"/>
                <a:cs typeface="Arial" panose="020B0604020202020204" pitchFamily="34" charset="0"/>
              </a:rPr>
              <a:t>Descrição</a:t>
            </a:r>
          </a:p>
        </p:txBody>
      </p:sp>
      <p:sp>
        <p:nvSpPr>
          <p:cNvPr id="6" name="CaixaDeTexto 5">
            <a:extLst>
              <a:ext uri="{FF2B5EF4-FFF2-40B4-BE49-F238E27FC236}">
                <a16:creationId xmlns:a16="http://schemas.microsoft.com/office/drawing/2014/main" id="{745C17FE-ECA8-5C05-E723-D880CF481D36}"/>
              </a:ext>
            </a:extLst>
          </p:cNvPr>
          <p:cNvSpPr txBox="1"/>
          <p:nvPr/>
        </p:nvSpPr>
        <p:spPr>
          <a:xfrm>
            <a:off x="552544" y="1633675"/>
            <a:ext cx="3076145" cy="246221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de Emma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Bardán</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Mateu em pé, usando um vestido verde de bolinhas pretas e sapatos verdes de salto baixo.</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Emma segura um frasco de laboratório, com um líquido roxo na mão direita e uma pasta roxa na mão esquerda. A mulher tem cabelo curto e encaracolado de cor roxa escura e usa brincos.</a:t>
            </a:r>
          </a:p>
        </p:txBody>
      </p:sp>
      <p:sp>
        <p:nvSpPr>
          <p:cNvPr id="8" name="CaixaDeTexto 7">
            <a:extLst>
              <a:ext uri="{FF2B5EF4-FFF2-40B4-BE49-F238E27FC236}">
                <a16:creationId xmlns:a16="http://schemas.microsoft.com/office/drawing/2014/main" id="{212508D4-4A7A-63F6-420A-EDB1E5099F16}"/>
              </a:ext>
            </a:extLst>
          </p:cNvPr>
          <p:cNvSpPr txBox="1"/>
          <p:nvPr/>
        </p:nvSpPr>
        <p:spPr>
          <a:xfrm>
            <a:off x="552544" y="4273549"/>
            <a:ext cx="5796691" cy="5047536"/>
          </a:xfrm>
          <a:prstGeom prst="rect">
            <a:avLst/>
          </a:prstGeom>
          <a:noFill/>
        </p:spPr>
        <p:txBody>
          <a:bodyPr wrap="square">
            <a:spAutoFit/>
          </a:bodyPr>
          <a:lstStyle/>
          <a:p>
            <a:pPr>
              <a:buNone/>
            </a:pP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em tons de verde claro, há diversos elementos relacionados à ciência e à natureza.</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superior esquerdo, há um conjunto de pequenos organismos e um lírio d'água. E, mais abaixo, um navio de guerra antigo e um cardume de peixes verdes.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parte inferior esquerda, encontra-se um equipamento de laboratório metálico, com um cilindro de vidro ao lado.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inferior direito, um esquema de um atum, com linhas que indicam suas partes internas.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No canto superior direito, há três livros verdes flutuando, com escritos e desenhos em suas capas. Abaixo dos livros, há um prédio amarelo com janelas verdes.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inferior direito, perto do atum, há um pequeno frasco de laboratório verde.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expressão facial de Emma é serena e concentrada, com um leve sorriso nos lábios. Ela parece explicar algo relacionado aos elementos científicos e naturais ao seu redor. </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ilustração é rica em detalhes e transmite uma atmosfera de estudo e descoberta.</a:t>
            </a:r>
          </a:p>
        </p:txBody>
      </p:sp>
    </p:spTree>
    <p:extLst>
      <p:ext uri="{BB962C8B-B14F-4D97-AF65-F5344CB8AC3E}">
        <p14:creationId xmlns:p14="http://schemas.microsoft.com/office/powerpoint/2010/main" val="3041686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2F8ABA1B-3E89-6DA6-2E80-3B934A1E932F}"/>
            </a:ext>
          </a:extLst>
        </p:cNvPr>
        <p:cNvGrpSpPr/>
        <p:nvPr/>
      </p:nvGrpSpPr>
      <p:grpSpPr>
        <a:xfrm>
          <a:off x="0" y="0"/>
          <a:ext cx="0" cy="0"/>
          <a:chOff x="0" y="0"/>
          <a:chExt cx="0" cy="0"/>
        </a:xfrm>
      </p:grpSpPr>
      <p:pic>
        <p:nvPicPr>
          <p:cNvPr id="7170" name="Picture 2">
            <a:extLst>
              <a:ext uri="{FF2B5EF4-FFF2-40B4-BE49-F238E27FC236}">
                <a16:creationId xmlns:a16="http://schemas.microsoft.com/office/drawing/2014/main" id="{CE6FDE32-95E7-6569-9ED1-7DC0BC8A5E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76" b="3281"/>
          <a:stretch>
            <a:fillRect/>
          </a:stretch>
        </p:blipFill>
        <p:spPr bwMode="auto">
          <a:xfrm>
            <a:off x="931361" y="1349101"/>
            <a:ext cx="4995278" cy="6609566"/>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0E7A8FAC-7936-048E-EFE1-6B4143FFAA89}"/>
              </a:ext>
            </a:extLst>
          </p:cNvPr>
          <p:cNvSpPr txBox="1"/>
          <p:nvPr/>
        </p:nvSpPr>
        <p:spPr>
          <a:xfrm>
            <a:off x="1700117" y="8337031"/>
            <a:ext cx="411570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1600" b="1" dirty="0">
                <a:solidFill>
                  <a:schemeClr val="bg1"/>
                </a:solidFill>
                <a:latin typeface="Arial" panose="020B0604020202020204" pitchFamily="34" charset="0"/>
                <a:cs typeface="Arial" panose="020B0604020202020204" pitchFamily="34" charset="0"/>
              </a:rPr>
              <a:t>O mar não é infinito; é frágil e precisa de nós tanto quanto precisamos dele.</a:t>
            </a:r>
          </a:p>
          <a:p>
            <a:pPr algn="ctr"/>
            <a:r>
              <a:rPr lang="pt-BR" sz="1600" b="1" dirty="0">
                <a:solidFill>
                  <a:schemeClr val="bg1"/>
                </a:solidFill>
                <a:latin typeface="Arial" panose="020B0604020202020204" pitchFamily="34" charset="0"/>
                <a:cs typeface="Arial" panose="020B0604020202020204" pitchFamily="34" charset="0"/>
              </a:rPr>
              <a:t>(frase inspirada em seu trabalho)</a:t>
            </a:r>
          </a:p>
        </p:txBody>
      </p:sp>
      <p:sp>
        <p:nvSpPr>
          <p:cNvPr id="3" name="CaixaDeTexto 2">
            <a:extLst>
              <a:ext uri="{FF2B5EF4-FFF2-40B4-BE49-F238E27FC236}">
                <a16:creationId xmlns:a16="http://schemas.microsoft.com/office/drawing/2014/main" id="{E83B7085-C0DC-F0FB-7675-A65B1F403BF2}"/>
              </a:ext>
            </a:extLst>
          </p:cNvPr>
          <p:cNvSpPr txBox="1"/>
          <p:nvPr/>
        </p:nvSpPr>
        <p:spPr>
          <a:xfrm>
            <a:off x="530655" y="440351"/>
            <a:ext cx="4187365"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Emma </a:t>
            </a:r>
            <a:r>
              <a:rPr lang="pt-BR" sz="2000" b="1" dirty="0" err="1">
                <a:solidFill>
                  <a:schemeClr val="bg1"/>
                </a:solidFill>
                <a:latin typeface="Arial" panose="020B0604020202020204" pitchFamily="34" charset="0"/>
                <a:cs typeface="Arial" panose="020B0604020202020204" pitchFamily="34" charset="0"/>
              </a:rPr>
              <a:t>Bardán</a:t>
            </a:r>
            <a:r>
              <a:rPr lang="pt-BR" sz="2000" b="1" dirty="0">
                <a:solidFill>
                  <a:schemeClr val="bg1"/>
                </a:solidFill>
                <a:latin typeface="Arial" panose="020B0604020202020204" pitchFamily="34" charset="0"/>
                <a:cs typeface="Arial" panose="020B0604020202020204" pitchFamily="34" charset="0"/>
              </a:rPr>
              <a:t> Mateu (1899-1992)</a:t>
            </a:r>
          </a:p>
        </p:txBody>
      </p:sp>
      <p:pic>
        <p:nvPicPr>
          <p:cNvPr id="5" name="Imagem 4">
            <a:extLst>
              <a:ext uri="{FF2B5EF4-FFF2-40B4-BE49-F238E27FC236}">
                <a16:creationId xmlns:a16="http://schemas.microsoft.com/office/drawing/2014/main" id="{085C9A93-4024-4DB4-8D15-85251A41BF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55" y="8212530"/>
            <a:ext cx="1080000" cy="1080000"/>
          </a:xfrm>
          <a:prstGeom prst="rect">
            <a:avLst/>
          </a:prstGeom>
        </p:spPr>
      </p:pic>
    </p:spTree>
    <p:extLst>
      <p:ext uri="{BB962C8B-B14F-4D97-AF65-F5344CB8AC3E}">
        <p14:creationId xmlns:p14="http://schemas.microsoft.com/office/powerpoint/2010/main" val="3903489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F871FFF1-5EC9-1672-DE99-3258BBC12EEB}"/>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9CFE1B7B-8D94-0992-28B8-721AEB30080E}"/>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7170" name="Picture 2">
            <a:extLst>
              <a:ext uri="{FF2B5EF4-FFF2-40B4-BE49-F238E27FC236}">
                <a16:creationId xmlns:a16="http://schemas.microsoft.com/office/drawing/2014/main" id="{042F7758-A17F-7FF7-92F2-F905B6FA6E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76" b="3281"/>
          <a:stretch>
            <a:fillRect/>
          </a:stretch>
        </p:blipFill>
        <p:spPr bwMode="auto">
          <a:xfrm>
            <a:off x="4121150" y="644252"/>
            <a:ext cx="2206195" cy="2867338"/>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21F553AE-2BD4-B6CD-94A1-10A8E9AA6167}"/>
              </a:ext>
            </a:extLst>
          </p:cNvPr>
          <p:cNvSpPr txBox="1"/>
          <p:nvPr/>
        </p:nvSpPr>
        <p:spPr>
          <a:xfrm>
            <a:off x="530655" y="440351"/>
            <a:ext cx="2720617" cy="707886"/>
          </a:xfrm>
          <a:prstGeom prst="rect">
            <a:avLst/>
          </a:prstGeom>
          <a:noFill/>
        </p:spPr>
        <p:txBody>
          <a:bodyPr wrap="none" lIns="91440" tIns="45720" rIns="91440" bIns="45720" rtlCol="0" anchor="t">
            <a:spAutoFit/>
          </a:bodyPr>
          <a:lstStyle/>
          <a:p>
            <a:r>
              <a:rPr lang="pt-BR" sz="2000" b="1" dirty="0">
                <a:solidFill>
                  <a:schemeClr val="bg1"/>
                </a:solidFill>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Emma </a:t>
            </a:r>
            <a:r>
              <a:rPr lang="pt-BR" sz="2000" b="1" dirty="0" err="1">
                <a:solidFill>
                  <a:schemeClr val="bg1"/>
                </a:solidFill>
                <a:latin typeface="Arial" panose="020B0604020202020204" pitchFamily="34" charset="0"/>
                <a:cs typeface="Arial" panose="020B0604020202020204" pitchFamily="34" charset="0"/>
              </a:rPr>
              <a:t>Bardán</a:t>
            </a:r>
            <a:r>
              <a:rPr lang="pt-BR" sz="2000" b="1" dirty="0">
                <a:solidFill>
                  <a:schemeClr val="bg1"/>
                </a:solidFill>
                <a:latin typeface="Arial" panose="020B0604020202020204" pitchFamily="34" charset="0"/>
                <a:cs typeface="Arial" panose="020B0604020202020204" pitchFamily="34" charset="0"/>
              </a:rPr>
              <a:t> Mateu</a:t>
            </a:r>
          </a:p>
        </p:txBody>
      </p:sp>
      <p:sp>
        <p:nvSpPr>
          <p:cNvPr id="4" name="CaixaDeTexto 3">
            <a:extLst>
              <a:ext uri="{FF2B5EF4-FFF2-40B4-BE49-F238E27FC236}">
                <a16:creationId xmlns:a16="http://schemas.microsoft.com/office/drawing/2014/main" id="{4023855B-0A0D-9533-5ACE-2B85161ED877}"/>
              </a:ext>
            </a:extLst>
          </p:cNvPr>
          <p:cNvSpPr txBox="1"/>
          <p:nvPr/>
        </p:nvSpPr>
        <p:spPr>
          <a:xfrm>
            <a:off x="530655" y="1367298"/>
            <a:ext cx="3429000" cy="4185761"/>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VOZ DAS CORRENTES MARINHAS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livros e mares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teu saber,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Emma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Bardán</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ousou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compreender.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Atlântico ao Mediterrâneo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sem fim,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Seguiu as correntes,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decifrou seu jardim.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Oceanógrafa de alma,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ciência no olhar,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Estudou salinidade,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temperatura e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dados e mapas,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traçou horizontes,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Abriu caminhos,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ergueu novas pontes.</a:t>
            </a:r>
          </a:p>
        </p:txBody>
      </p:sp>
      <p:sp>
        <p:nvSpPr>
          <p:cNvPr id="6" name="CaixaDeTexto 5">
            <a:extLst>
              <a:ext uri="{FF2B5EF4-FFF2-40B4-BE49-F238E27FC236}">
                <a16:creationId xmlns:a16="http://schemas.microsoft.com/office/drawing/2014/main" id="{C530AE7C-A877-A6BB-C14B-9C30EFBCA943}"/>
              </a:ext>
            </a:extLst>
          </p:cNvPr>
          <p:cNvSpPr txBox="1"/>
          <p:nvPr/>
        </p:nvSpPr>
        <p:spPr>
          <a:xfrm>
            <a:off x="530655" y="5649009"/>
            <a:ext cx="4453408" cy="310854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Nos navios de pesquisa, mediu com rigor,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dança das águas, seu ritmo e sabor.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Alertou o mundo sobre o clima a mudar,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oceano é chave para nos salvar.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Formou gerações, ensinou com paixão,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Levou a ciência além da embarcação.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azul teu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Emma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Bardán</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pioneira do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luz que não vai se apagar.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correntes e sonhos, tua voz resplandece,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no coração do oceano, tua história permanece.</a:t>
            </a:r>
          </a:p>
        </p:txBody>
      </p:sp>
    </p:spTree>
    <p:extLst>
      <p:ext uri="{BB962C8B-B14F-4D97-AF65-F5344CB8AC3E}">
        <p14:creationId xmlns:p14="http://schemas.microsoft.com/office/powerpoint/2010/main" val="320361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8BE92013-C732-F3DF-0144-C3F8C074762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3285" t="6323" r="8986" b="5427"/>
          <a:stretch>
            <a:fillRect/>
          </a:stretch>
        </p:blipFill>
        <p:spPr bwMode="auto">
          <a:xfrm>
            <a:off x="727213" y="1523454"/>
            <a:ext cx="5403574" cy="6859091"/>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DD5D7413-3CEF-3CD3-E1D5-2A1F08F5A217}"/>
              </a:ext>
            </a:extLst>
          </p:cNvPr>
          <p:cNvSpPr txBox="1"/>
          <p:nvPr/>
        </p:nvSpPr>
        <p:spPr>
          <a:xfrm>
            <a:off x="585257" y="403651"/>
            <a:ext cx="284374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Eugenie Clark</a:t>
            </a:r>
            <a:endParaRPr lang="pt-BR" sz="2000"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39D1218E-12E3-0729-CA85-13A387809E4A}"/>
              </a:ext>
            </a:extLst>
          </p:cNvPr>
          <p:cNvSpPr txBox="1"/>
          <p:nvPr/>
        </p:nvSpPr>
        <p:spPr>
          <a:xfrm>
            <a:off x="1737034" y="8690402"/>
            <a:ext cx="342166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solidFill>
                  <a:schemeClr val="bg1"/>
                </a:solidFill>
                <a:latin typeface="Arial"/>
              </a:rPr>
              <a:t>Senhora Tubarão</a:t>
            </a:r>
          </a:p>
          <a:p>
            <a:pPr algn="ctr"/>
            <a:r>
              <a:rPr lang="pt-BR" b="1" dirty="0">
                <a:solidFill>
                  <a:schemeClr val="bg1"/>
                </a:solidFill>
                <a:latin typeface="Arial"/>
              </a:rPr>
              <a:t>Lady Shark</a:t>
            </a:r>
            <a:endParaRPr lang="pt-BR" sz="1400" dirty="0">
              <a:solidFill>
                <a:schemeClr val="bg1"/>
              </a:solidFill>
            </a:endParaRPr>
          </a:p>
        </p:txBody>
      </p:sp>
    </p:spTree>
    <p:extLst>
      <p:ext uri="{BB962C8B-B14F-4D97-AF65-F5344CB8AC3E}">
        <p14:creationId xmlns:p14="http://schemas.microsoft.com/office/powerpoint/2010/main" val="931027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E4C092CB-BFE4-CD27-9077-098FA2E07342}"/>
            </a:ext>
          </a:extLst>
        </p:cNvPr>
        <p:cNvGrpSpPr/>
        <p:nvPr/>
      </p:nvGrpSpPr>
      <p:grpSpPr>
        <a:xfrm>
          <a:off x="0" y="0"/>
          <a:ext cx="0" cy="0"/>
          <a:chOff x="0" y="0"/>
          <a:chExt cx="0" cy="0"/>
        </a:xfrm>
      </p:grpSpPr>
      <p:sp>
        <p:nvSpPr>
          <p:cNvPr id="6" name="Retângulo 5">
            <a:extLst>
              <a:ext uri="{FF2B5EF4-FFF2-40B4-BE49-F238E27FC236}">
                <a16:creationId xmlns:a16="http://schemas.microsoft.com/office/drawing/2014/main" id="{8DE9BCCD-B6FE-A73D-6B8D-93193D3814C4}"/>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3" name="CaixaDeTexto 2">
            <a:extLst>
              <a:ext uri="{FF2B5EF4-FFF2-40B4-BE49-F238E27FC236}">
                <a16:creationId xmlns:a16="http://schemas.microsoft.com/office/drawing/2014/main" id="{17C12F8C-2EA7-D175-C0B6-E98C133EA732}"/>
              </a:ext>
            </a:extLst>
          </p:cNvPr>
          <p:cNvSpPr txBox="1"/>
          <p:nvPr/>
        </p:nvSpPr>
        <p:spPr>
          <a:xfrm>
            <a:off x="557952" y="414050"/>
            <a:ext cx="2660796" cy="1015663"/>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Eugenie Clark</a:t>
            </a:r>
          </a:p>
          <a:p>
            <a:r>
              <a:rPr lang="pt-BR" sz="2000" b="1" dirty="0">
                <a:solidFill>
                  <a:schemeClr val="bg1"/>
                </a:solidFill>
                <a:latin typeface="Arial" panose="020B0604020202020204" pitchFamily="34" charset="0"/>
                <a:cs typeface="Arial" panose="020B0604020202020204" pitchFamily="34" charset="0"/>
              </a:rPr>
              <a:t>Descrição</a:t>
            </a:r>
            <a:endParaRPr lang="pt-BR" sz="2000" dirty="0">
              <a:solidFill>
                <a:schemeClr val="bg1"/>
              </a:solidFill>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C0775F7F-C718-724C-97B2-E5E6C2E781C6}"/>
              </a:ext>
            </a:extLst>
          </p:cNvPr>
          <p:cNvSpPr txBox="1"/>
          <p:nvPr/>
        </p:nvSpPr>
        <p:spPr>
          <a:xfrm>
            <a:off x="624726" y="1618074"/>
            <a:ext cx="3248774" cy="1815882"/>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com paleta de cores suaves, em tons de verde e bege, em estilo vintage.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centro, Eugenie Clark está mergulhando. Ela veste uma roupa de mergulho verde escuro, com um cinto preto ao redor da cintura. </a:t>
            </a: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9A4C7027-5026-D99B-827A-350C3DA91EA3}"/>
              </a:ext>
            </a:extLst>
          </p:cNvPr>
          <p:cNvSpPr txBox="1"/>
          <p:nvPr/>
        </p:nvSpPr>
        <p:spPr>
          <a:xfrm>
            <a:off x="624726" y="3687210"/>
            <a:ext cx="5568236" cy="6124754"/>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 suas costas, há um tanque de oxigênio de cor mostarda. Usa uma máscara de mergulho com detalhes em laranja e sua expressão facial é serena, com um leve sorriso.</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tem cabelos escuros e está com os braços estendidos, como se estivesse flutuando na água.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direita </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 Eugenie, está um grande tubarão cinza-esverdeado, com a boca levemente aberta. O tubarão nada na mesma direção que a mergulhadora, para o alto.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imagem tem outros peixes de diferentes tamanhos e cores, alguns em tons de cinza e outros em preto. Há também algas marinhas, estrelas do mar e mandíbulas de tubarão abertas, dispostas de forma decorativa ao redor de Eugenie e do tubarão.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inferior esquerdo, há dois livros empilhados, um verde e outro azul, sugerindo estudo. Um pouco acima, há um microscópio preto, reforçando a ideia de pesquisa científica.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inferior direito, há um livro aberto, com páginas preenchidas com linhas que simulam texto.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composição geral sugere uma fusão entre a pesquisa científica do oceano e a beleza da vida marinha, com um toque de fantasia e aventura.</a:t>
            </a:r>
          </a:p>
        </p:txBody>
      </p:sp>
      <p:pic>
        <p:nvPicPr>
          <p:cNvPr id="4" name="Picture 2">
            <a:extLst>
              <a:ext uri="{FF2B5EF4-FFF2-40B4-BE49-F238E27FC236}">
                <a16:creationId xmlns:a16="http://schemas.microsoft.com/office/drawing/2014/main" id="{A142E9A2-C32A-7DE2-0A13-4539C4F420A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3285" t="6323" r="8986" b="5427"/>
          <a:stretch>
            <a:fillRect/>
          </a:stretch>
        </p:blipFill>
        <p:spPr bwMode="auto">
          <a:xfrm>
            <a:off x="4129846" y="643468"/>
            <a:ext cx="2204068" cy="288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900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AE3B42D2-64D6-E912-3386-36A976EC4FE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D165182-5EC1-8754-2344-C3CE2EC13FE8}"/>
              </a:ext>
            </a:extLst>
          </p:cNvPr>
          <p:cNvSpPr txBox="1"/>
          <p:nvPr/>
        </p:nvSpPr>
        <p:spPr>
          <a:xfrm>
            <a:off x="514205" y="395000"/>
            <a:ext cx="3498996"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Eugenie Clark</a:t>
            </a:r>
            <a:r>
              <a:rPr lang="pt-BR" sz="2000" b="1" i="0" dirty="0">
                <a:solidFill>
                  <a:schemeClr val="bg1"/>
                </a:solidFill>
                <a:effectLst/>
                <a:latin typeface="Arial" panose="020B0604020202020204" pitchFamily="34" charset="0"/>
                <a:cs typeface="Arial" panose="020B0604020202020204" pitchFamily="34" charset="0"/>
              </a:rPr>
              <a:t> (1922-2015)</a:t>
            </a:r>
            <a:endParaRPr lang="pt-BR" sz="2000"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6DBBC244-0BF1-B374-6FF0-6D372F827001}"/>
              </a:ext>
            </a:extLst>
          </p:cNvPr>
          <p:cNvSpPr txBox="1"/>
          <p:nvPr/>
        </p:nvSpPr>
        <p:spPr>
          <a:xfrm>
            <a:off x="1910876" y="8425228"/>
            <a:ext cx="342166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1600" b="1" dirty="0">
                <a:solidFill>
                  <a:schemeClr val="bg1"/>
                </a:solidFill>
                <a:latin typeface="Arial" panose="020B0604020202020204" pitchFamily="34" charset="0"/>
                <a:cs typeface="Arial" panose="020B0604020202020204" pitchFamily="34" charset="0"/>
              </a:rPr>
              <a:t>Os tubarões devem ser admirados, não temidos. </a:t>
            </a:r>
            <a:endParaRPr lang="pt-BR" sz="1200" b="1" dirty="0">
              <a:solidFill>
                <a:schemeClr val="bg1"/>
              </a:solidFill>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16606B9E-F85F-08ED-BE28-230BE2104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104" y="8177616"/>
            <a:ext cx="1080000" cy="1080000"/>
          </a:xfrm>
          <a:prstGeom prst="rect">
            <a:avLst/>
          </a:prstGeom>
        </p:spPr>
      </p:pic>
      <p:pic>
        <p:nvPicPr>
          <p:cNvPr id="2" name="Picture 2">
            <a:extLst>
              <a:ext uri="{FF2B5EF4-FFF2-40B4-BE49-F238E27FC236}">
                <a16:creationId xmlns:a16="http://schemas.microsoft.com/office/drawing/2014/main" id="{D7B9B0F8-B731-5F27-5D8D-2C75AA950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l="3285" t="6323" r="8986" b="5427"/>
          <a:stretch>
            <a:fillRect/>
          </a:stretch>
        </p:blipFill>
        <p:spPr bwMode="auto">
          <a:xfrm>
            <a:off x="871606" y="1323280"/>
            <a:ext cx="5114787" cy="6492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28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4E8A5736-5C33-7350-0C60-73139B3F903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1A4A31-ACD2-2B9B-6D8D-7999457879FE}"/>
              </a:ext>
            </a:extLst>
          </p:cNvPr>
          <p:cNvSpPr txBox="1"/>
          <p:nvPr/>
        </p:nvSpPr>
        <p:spPr>
          <a:xfrm>
            <a:off x="485118" y="445800"/>
            <a:ext cx="4196429"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Eugenie Clark</a:t>
            </a:r>
            <a:endParaRPr lang="pt-BR" sz="2000"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888BA14F-FE51-A885-DFBD-21B5350114D5}"/>
              </a:ext>
            </a:extLst>
          </p:cNvPr>
          <p:cNvSpPr txBox="1"/>
          <p:nvPr/>
        </p:nvSpPr>
        <p:spPr>
          <a:xfrm>
            <a:off x="694353" y="1779508"/>
            <a:ext cx="3429000" cy="246221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SENHORA DOS TUBARÕES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ondas e sonhos,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tua paixão,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Eugenie seguiu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chamado da imensidão.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coragem e ciência,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mergulhou,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Desbravando oceanos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reinos azuis.</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1A451552-B050-46A3-8D0E-91768CB5141D}"/>
              </a:ext>
            </a:extLst>
          </p:cNvPr>
          <p:cNvSpPr txBox="1"/>
          <p:nvPr/>
        </p:nvSpPr>
        <p:spPr>
          <a:xfrm>
            <a:off x="694353" y="4267042"/>
            <a:ext cx="4365530" cy="4185761"/>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estudar com rigor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Os temidos tubarões, com olhar de amor.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Mostrou ao mundo que não são vilões,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peças vitais das grandes conexões.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Fundou laboratórios, abriu horizontes,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mares e dados, ergueu novas pontes.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máscara e nadadeiras, explorou sem fim,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Mar Vermelho ao Pacífico, seguiu seu clarim.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Escreveu com paixão, ensinou com saber,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ciência é ponte para compreender.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águas salgadas,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Eugenie Clark, guardiã das jornadas.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Senhora dos Tubarões,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farol no fundo abissal.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cada onda celebre tua voz,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que o oceano te guarde entre nós.</a:t>
            </a:r>
          </a:p>
        </p:txBody>
      </p:sp>
      <p:sp>
        <p:nvSpPr>
          <p:cNvPr id="2" name="Retângulo 1">
            <a:extLst>
              <a:ext uri="{FF2B5EF4-FFF2-40B4-BE49-F238E27FC236}">
                <a16:creationId xmlns:a16="http://schemas.microsoft.com/office/drawing/2014/main" id="{CB922829-CADC-7070-8F8C-89B6CC7DB5F8}"/>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5" name="Picture 2">
            <a:extLst>
              <a:ext uri="{FF2B5EF4-FFF2-40B4-BE49-F238E27FC236}">
                <a16:creationId xmlns:a16="http://schemas.microsoft.com/office/drawing/2014/main" id="{1AFDF3E1-5AC5-1C8B-0890-EB702919971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3285" t="6323" r="8986" b="5427"/>
          <a:stretch>
            <a:fillRect/>
          </a:stretch>
        </p:blipFill>
        <p:spPr bwMode="auto">
          <a:xfrm>
            <a:off x="4129846" y="643468"/>
            <a:ext cx="2204068" cy="288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124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49106FB2-B965-2925-1AE5-D5F14F4A86D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45000"/>
                    </a14:imgEffect>
                    <a14:imgEffect>
                      <a14:brightnessContrast bright="4000" contrast="22000"/>
                    </a14:imgEffect>
                  </a14:imgLayer>
                </a14:imgProps>
              </a:ext>
              <a:ext uri="{28A0092B-C50C-407E-A947-70E740481C1C}">
                <a14:useLocalDpi xmlns:a14="http://schemas.microsoft.com/office/drawing/2010/main" val="0"/>
              </a:ext>
            </a:extLst>
          </a:blip>
          <a:srcRect l="10628" t="9432" r="4734" b="6644"/>
          <a:stretch>
            <a:fillRect/>
          </a:stretch>
        </p:blipFill>
        <p:spPr bwMode="auto">
          <a:xfrm>
            <a:off x="429502" y="1263961"/>
            <a:ext cx="5998995" cy="7378078"/>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E813776B-845A-CBD2-E26C-2FEF6BA94DD8}"/>
              </a:ext>
            </a:extLst>
          </p:cNvPr>
          <p:cNvSpPr txBox="1"/>
          <p:nvPr/>
        </p:nvSpPr>
        <p:spPr>
          <a:xfrm>
            <a:off x="534457" y="352718"/>
            <a:ext cx="2894543"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pt-BR" sz="2000" b="1" dirty="0" err="1">
                <a:latin typeface="Arial" panose="020B0604020202020204" pitchFamily="34" charset="0"/>
                <a:cs typeface="Arial" panose="020B0604020202020204" pitchFamily="34" charset="0"/>
              </a:rPr>
              <a:t>Jimena</a:t>
            </a:r>
            <a:r>
              <a:rPr lang="pt-BR" sz="2000" b="1" dirty="0">
                <a:latin typeface="Arial" panose="020B0604020202020204" pitchFamily="34" charset="0"/>
                <a:cs typeface="Arial" panose="020B0604020202020204" pitchFamily="34" charset="0"/>
              </a:rPr>
              <a:t> Quirós</a:t>
            </a:r>
          </a:p>
        </p:txBody>
      </p:sp>
      <p:sp>
        <p:nvSpPr>
          <p:cNvPr id="3" name="CaixaDeTexto 2">
            <a:extLst>
              <a:ext uri="{FF2B5EF4-FFF2-40B4-BE49-F238E27FC236}">
                <a16:creationId xmlns:a16="http://schemas.microsoft.com/office/drawing/2014/main" id="{D2CE7825-0908-95C6-D276-381C2048B594}"/>
              </a:ext>
            </a:extLst>
          </p:cNvPr>
          <p:cNvSpPr txBox="1"/>
          <p:nvPr/>
        </p:nvSpPr>
        <p:spPr>
          <a:xfrm>
            <a:off x="1245566" y="8834502"/>
            <a:ext cx="4366865" cy="646331"/>
          </a:xfrm>
          <a:prstGeom prst="rect">
            <a:avLst/>
          </a:prstGeom>
          <a:noFill/>
        </p:spPr>
        <p:txBody>
          <a:bodyPr wrap="square">
            <a:spAutoFit/>
          </a:bodyPr>
          <a:lstStyle/>
          <a:p>
            <a:pPr algn="ctr"/>
            <a:r>
              <a:rPr lang="pt-BR" b="1" i="0" dirty="0">
                <a:effectLst/>
                <a:latin typeface="Arial" panose="020B0604020202020204" pitchFamily="34" charset="0"/>
                <a:cs typeface="Arial" panose="020B0604020202020204" pitchFamily="34" charset="0"/>
              </a:rPr>
              <a:t>Primeira cientista espanhola em uma campanha oceanográfica</a:t>
            </a:r>
            <a:r>
              <a:rPr lang="pt-BR" b="0" i="0" dirty="0">
                <a:effectLst/>
                <a:latin typeface="Arial" panose="020B0604020202020204" pitchFamily="34" charset="0"/>
                <a:cs typeface="Arial" panose="020B0604020202020204" pitchFamily="34" charset="0"/>
              </a:rPr>
              <a:t>.</a:t>
            </a: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85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a:extLst>
            <a:ext uri="{FF2B5EF4-FFF2-40B4-BE49-F238E27FC236}">
              <a16:creationId xmlns:a16="http://schemas.microsoft.com/office/drawing/2014/main" id="{F77DDB2E-7554-3749-6FF1-195911B39E9C}"/>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6346702C-3882-EC43-070E-6E05502EC4A6}"/>
              </a:ext>
            </a:extLst>
          </p:cNvPr>
          <p:cNvSpPr/>
          <p:nvPr/>
        </p:nvSpPr>
        <p:spPr>
          <a:xfrm>
            <a:off x="3853709"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9218" name="Picture 2">
            <a:extLst>
              <a:ext uri="{FF2B5EF4-FFF2-40B4-BE49-F238E27FC236}">
                <a16:creationId xmlns:a16="http://schemas.microsoft.com/office/drawing/2014/main" id="{35FCDBFD-B601-B6E2-782C-E2699AE6CEA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45000"/>
                    </a14:imgEffect>
                    <a14:imgEffect>
                      <a14:brightnessContrast bright="4000" contrast="22000"/>
                    </a14:imgEffect>
                  </a14:imgLayer>
                </a14:imgProps>
              </a:ext>
              <a:ext uri="{28A0092B-C50C-407E-A947-70E740481C1C}">
                <a14:useLocalDpi xmlns:a14="http://schemas.microsoft.com/office/drawing/2010/main" val="0"/>
              </a:ext>
            </a:extLst>
          </a:blip>
          <a:srcRect l="10628" t="9432" r="4734" b="6644"/>
          <a:stretch>
            <a:fillRect/>
          </a:stretch>
        </p:blipFill>
        <p:spPr bwMode="auto">
          <a:xfrm>
            <a:off x="3966692" y="628649"/>
            <a:ext cx="2323388" cy="2857501"/>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58B84AAF-37B7-7EB3-8323-BE4E511469AF}"/>
              </a:ext>
            </a:extLst>
          </p:cNvPr>
          <p:cNvSpPr txBox="1"/>
          <p:nvPr/>
        </p:nvSpPr>
        <p:spPr>
          <a:xfrm>
            <a:off x="661457" y="378821"/>
            <a:ext cx="3275691"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pt-BR" sz="2000" b="1" dirty="0" err="1">
                <a:latin typeface="Arial" panose="020B0604020202020204" pitchFamily="34" charset="0"/>
                <a:cs typeface="Arial" panose="020B0604020202020204" pitchFamily="34" charset="0"/>
              </a:rPr>
              <a:t>Jimena</a:t>
            </a:r>
            <a:r>
              <a:rPr lang="pt-BR" sz="2000" b="1" dirty="0">
                <a:latin typeface="Arial" panose="020B0604020202020204" pitchFamily="34" charset="0"/>
                <a:cs typeface="Arial" panose="020B0604020202020204" pitchFamily="34" charset="0"/>
              </a:rPr>
              <a:t> Quirós</a:t>
            </a:r>
          </a:p>
        </p:txBody>
      </p:sp>
      <p:sp>
        <p:nvSpPr>
          <p:cNvPr id="6" name="CaixaDeTexto 5">
            <a:extLst>
              <a:ext uri="{FF2B5EF4-FFF2-40B4-BE49-F238E27FC236}">
                <a16:creationId xmlns:a16="http://schemas.microsoft.com/office/drawing/2014/main" id="{EE032366-3CCF-98F4-6A5A-BF5B65879158}"/>
              </a:ext>
            </a:extLst>
          </p:cNvPr>
          <p:cNvSpPr txBox="1"/>
          <p:nvPr/>
        </p:nvSpPr>
        <p:spPr>
          <a:xfrm>
            <a:off x="661457" y="1296257"/>
            <a:ext cx="3091393" cy="2677656"/>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Ilustração de </a:t>
            </a:r>
            <a:r>
              <a:rPr lang="pt-BR" sz="1400" b="1" kern="100" dirty="0" err="1">
                <a:effectLst/>
                <a:latin typeface="Arial" panose="020B0604020202020204" pitchFamily="34" charset="0"/>
                <a:ea typeface="Aptos" panose="020B0004020202020204" pitchFamily="34" charset="0"/>
                <a:cs typeface="Arial" panose="020B0604020202020204" pitchFamily="34" charset="0"/>
              </a:rPr>
              <a:t>Jimena</a:t>
            </a:r>
            <a:r>
              <a:rPr lang="pt-BR" sz="1400" b="1" kern="100" dirty="0">
                <a:effectLst/>
                <a:latin typeface="Arial" panose="020B0604020202020204" pitchFamily="34" charset="0"/>
                <a:ea typeface="Aptos" panose="020B0004020202020204" pitchFamily="34" charset="0"/>
                <a:cs typeface="Arial" panose="020B0604020202020204" pitchFamily="34" charset="0"/>
              </a:rPr>
              <a:t> Quirós sentada, à escrivaninha, rodeada de objetos marítimos e científicos.</a:t>
            </a:r>
          </a:p>
          <a:p>
            <a:pPr>
              <a:buNone/>
            </a:pPr>
            <a:endParaRPr lang="pt-BR" sz="1400" b="1"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err="1">
                <a:effectLst/>
                <a:latin typeface="Arial" panose="020B0604020202020204" pitchFamily="34" charset="0"/>
                <a:ea typeface="Aptos" panose="020B0004020202020204" pitchFamily="34" charset="0"/>
                <a:cs typeface="Arial" panose="020B0604020202020204" pitchFamily="34" charset="0"/>
              </a:rPr>
              <a:t>Jimena</a:t>
            </a:r>
            <a:r>
              <a:rPr lang="pt-BR" sz="1400" b="1" kern="100" dirty="0">
                <a:effectLst/>
                <a:latin typeface="Arial" panose="020B0604020202020204" pitchFamily="34" charset="0"/>
                <a:ea typeface="Aptos" panose="020B0004020202020204" pitchFamily="34" charset="0"/>
                <a:cs typeface="Arial" panose="020B0604020202020204" pitchFamily="34" charset="0"/>
              </a:rPr>
              <a:t> usa um vestido claro e sapatos verde-oliva de salto baixo, com um colar de contas azuis. Seus cabelos são curtos e azul-escuros, e ela tem lábios vermelhos. Ela está escrevendo em um papel com uma caneta azul na mão direita.</a:t>
            </a:r>
          </a:p>
        </p:txBody>
      </p:sp>
      <p:sp>
        <p:nvSpPr>
          <p:cNvPr id="8" name="CaixaDeTexto 7">
            <a:extLst>
              <a:ext uri="{FF2B5EF4-FFF2-40B4-BE49-F238E27FC236}">
                <a16:creationId xmlns:a16="http://schemas.microsoft.com/office/drawing/2014/main" id="{8DDDC2F8-58C2-22C6-2D76-8FEA370620D8}"/>
              </a:ext>
            </a:extLst>
          </p:cNvPr>
          <p:cNvSpPr txBox="1"/>
          <p:nvPr/>
        </p:nvSpPr>
        <p:spPr>
          <a:xfrm>
            <a:off x="661457" y="3905250"/>
            <a:ext cx="5673073" cy="5909310"/>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A escrivaninha é marrom-escura e a cadeira de madeira tem um encosto alto.</a:t>
            </a:r>
          </a:p>
          <a:p>
            <a:pPr>
              <a:buNone/>
            </a:pPr>
            <a:endParaRPr lang="pt-BR" sz="1400" b="1" kern="100" dirty="0">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No fundo da imagem, objetos flutuam ao redor de </a:t>
            </a:r>
            <a:r>
              <a:rPr lang="pt-BR" sz="1400" b="1" kern="100" dirty="0" err="1">
                <a:effectLst/>
                <a:latin typeface="Arial" panose="020B0604020202020204" pitchFamily="34" charset="0"/>
                <a:ea typeface="Aptos" panose="020B0004020202020204" pitchFamily="34" charset="0"/>
                <a:cs typeface="Arial" panose="020B0604020202020204" pitchFamily="34" charset="0"/>
              </a:rPr>
              <a:t>Jimena</a:t>
            </a:r>
            <a:r>
              <a:rPr lang="pt-BR" sz="1400" b="1" kern="100" dirty="0">
                <a:effectLst/>
                <a:latin typeface="Arial" panose="020B0604020202020204" pitchFamily="34" charset="0"/>
                <a:ea typeface="Aptos" panose="020B0004020202020204" pitchFamily="34" charset="0"/>
                <a:cs typeface="Arial" panose="020B0604020202020204" pitchFamily="34" charset="0"/>
              </a:rPr>
              <a:t>, conectados por setas que sugerem um fluxo de pensamento ou pesquisa.</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No canto superior esquerdo, vê-se um </a:t>
            </a:r>
            <a:r>
              <a:rPr lang="pt-BR" sz="1400" b="1" kern="100" dirty="0" err="1">
                <a:effectLst/>
                <a:latin typeface="Arial" panose="020B0604020202020204" pitchFamily="34" charset="0"/>
                <a:ea typeface="Aptos" panose="020B0004020202020204" pitchFamily="34" charset="0"/>
                <a:cs typeface="Arial" panose="020B0604020202020204" pitchFamily="34" charset="0"/>
              </a:rPr>
              <a:t>chapeu</a:t>
            </a:r>
            <a:r>
              <a:rPr lang="pt-BR" sz="1400" b="1" kern="100" dirty="0">
                <a:effectLst/>
                <a:latin typeface="Arial" panose="020B0604020202020204" pitchFamily="34" charset="0"/>
                <a:ea typeface="Aptos" panose="020B0004020202020204" pitchFamily="34" charset="0"/>
                <a:cs typeface="Arial" panose="020B0604020202020204" pitchFamily="34" charset="0"/>
              </a:rPr>
              <a:t> de formatura preto, um livro aberto com o título "</a:t>
            </a:r>
            <a:r>
              <a:rPr lang="pt-BR" sz="1400" b="1" i="1" kern="100" dirty="0" err="1">
                <a:effectLst/>
                <a:latin typeface="Arial" panose="020B0604020202020204" pitchFamily="34" charset="0"/>
                <a:ea typeface="Aptos" panose="020B0004020202020204" pitchFamily="34" charset="0"/>
                <a:cs typeface="Arial" panose="020B0604020202020204" pitchFamily="34" charset="0"/>
              </a:rPr>
              <a:t>Algunos</a:t>
            </a:r>
            <a:r>
              <a:rPr lang="pt-BR" sz="1400" b="1" i="1" kern="100" dirty="0">
                <a:effectLst/>
                <a:latin typeface="Arial" panose="020B0604020202020204" pitchFamily="34" charset="0"/>
                <a:ea typeface="Aptos" panose="020B0004020202020204" pitchFamily="34" charset="0"/>
                <a:cs typeface="Arial" panose="020B0604020202020204" pitchFamily="34" charset="0"/>
              </a:rPr>
              <a:t> moluscos </a:t>
            </a:r>
            <a:r>
              <a:rPr lang="pt-BR" sz="1400" b="1" i="1" kern="100" dirty="0" err="1">
                <a:effectLst/>
                <a:latin typeface="Arial" panose="020B0604020202020204" pitchFamily="34" charset="0"/>
                <a:ea typeface="Aptos" panose="020B0004020202020204" pitchFamily="34" charset="0"/>
                <a:cs typeface="Arial" panose="020B0604020202020204" pitchFamily="34" charset="0"/>
              </a:rPr>
              <a:t>comestibles</a:t>
            </a:r>
            <a:r>
              <a:rPr lang="pt-BR" sz="1400" b="1" i="1" kern="100" dirty="0">
                <a:effectLst/>
                <a:latin typeface="Arial" panose="020B0604020202020204" pitchFamily="34" charset="0"/>
                <a:ea typeface="Aptos" panose="020B0004020202020204" pitchFamily="34" charset="0"/>
                <a:cs typeface="Arial" panose="020B0604020202020204" pitchFamily="34" charset="0"/>
              </a:rPr>
              <a:t> de </a:t>
            </a:r>
            <a:r>
              <a:rPr lang="pt-BR" sz="1400" b="1" i="1" kern="100" dirty="0" err="1">
                <a:effectLst/>
                <a:latin typeface="Arial" panose="020B0604020202020204" pitchFamily="34" charset="0"/>
                <a:ea typeface="Aptos" panose="020B0004020202020204" pitchFamily="34" charset="0"/>
                <a:cs typeface="Arial" panose="020B0604020202020204" pitchFamily="34" charset="0"/>
              </a:rPr>
              <a:t>la</a:t>
            </a:r>
            <a:r>
              <a:rPr lang="pt-BR" sz="1400" b="1" i="1" kern="100" dirty="0">
                <a:effectLst/>
                <a:latin typeface="Arial" panose="020B0604020202020204" pitchFamily="34" charset="0"/>
                <a:ea typeface="Aptos" panose="020B0004020202020204" pitchFamily="34" charset="0"/>
                <a:cs typeface="Arial" panose="020B0604020202020204" pitchFamily="34" charset="0"/>
              </a:rPr>
              <a:t> </a:t>
            </a:r>
            <a:r>
              <a:rPr lang="pt-BR" sz="1400" b="1" i="1" kern="100" dirty="0" err="1">
                <a:effectLst/>
                <a:latin typeface="Arial" panose="020B0604020202020204" pitchFamily="34" charset="0"/>
                <a:ea typeface="Aptos" panose="020B0004020202020204" pitchFamily="34" charset="0"/>
                <a:cs typeface="Arial" panose="020B0604020202020204" pitchFamily="34" charset="0"/>
              </a:rPr>
              <a:t>provincia</a:t>
            </a:r>
            <a:r>
              <a:rPr lang="pt-BR" sz="1400" b="1" i="1" kern="100" dirty="0">
                <a:effectLst/>
                <a:latin typeface="Arial" panose="020B0604020202020204" pitchFamily="34" charset="0"/>
                <a:ea typeface="Aptos" panose="020B0004020202020204" pitchFamily="34" charset="0"/>
                <a:cs typeface="Arial" panose="020B0604020202020204" pitchFamily="34" charset="0"/>
              </a:rPr>
              <a:t> de Málaga</a:t>
            </a:r>
            <a:r>
              <a:rPr lang="pt-BR" sz="1400" b="1" kern="100" dirty="0">
                <a:effectLst/>
                <a:latin typeface="Arial" panose="020B0604020202020204" pitchFamily="34" charset="0"/>
                <a:ea typeface="Aptos" panose="020B0004020202020204" pitchFamily="34" charset="0"/>
                <a:cs typeface="Arial" panose="020B0604020202020204" pitchFamily="34" charset="0"/>
              </a:rPr>
              <a:t>" e uma bússola.</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Há também um mapa estilizado de uma região costeira.</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À direita, flutuam tubos de ensaio com líquidos escuros, frascos com rolhas, e um termômetro.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Ao fundo, a proa de um navio amarelo-esverdeado.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Na base da ilustração, à esquerda, há um pequeno barco à vela com três figuras sombreadas a bordo. No canto inferior direito, há um sextante, um pequeno fogareiro de laboratório e o símbolo feminino.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O chão é decorado com um padrão ondulado em tons de marrom, com tubos de ensaio e frascos espalhados.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O fundo geral tem tom marrom claro, e a iluminação é suave, criando uma atmosfera nostálgica e acadêmica.</a:t>
            </a:r>
            <a:endParaRPr lang="pt-BR" sz="1400" b="1" dirty="0"/>
          </a:p>
        </p:txBody>
      </p:sp>
    </p:spTree>
    <p:extLst>
      <p:ext uri="{BB962C8B-B14F-4D97-AF65-F5344CB8AC3E}">
        <p14:creationId xmlns:p14="http://schemas.microsoft.com/office/powerpoint/2010/main" val="390753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a:extLst>
            <a:ext uri="{FF2B5EF4-FFF2-40B4-BE49-F238E27FC236}">
              <a16:creationId xmlns:a16="http://schemas.microsoft.com/office/drawing/2014/main" id="{07107962-FA99-7D7A-F906-BE656B988BB8}"/>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6EF18BED-56A2-CC5D-A331-C081748895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45000"/>
                    </a14:imgEffect>
                    <a14:imgEffect>
                      <a14:brightnessContrast bright="4000" contrast="22000"/>
                    </a14:imgEffect>
                  </a14:imgLayer>
                </a14:imgProps>
              </a:ext>
              <a:ext uri="{28A0092B-C50C-407E-A947-70E740481C1C}">
                <a14:useLocalDpi xmlns:a14="http://schemas.microsoft.com/office/drawing/2010/main" val="0"/>
              </a:ext>
            </a:extLst>
          </a:blip>
          <a:srcRect l="10628" t="9432" r="4734" b="6644"/>
          <a:stretch>
            <a:fillRect/>
          </a:stretch>
        </p:blipFill>
        <p:spPr bwMode="auto">
          <a:xfrm>
            <a:off x="714014" y="1367119"/>
            <a:ext cx="5429971" cy="6678243"/>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B2092FC7-A25A-48C4-723B-BB8E5BE08EB6}"/>
              </a:ext>
            </a:extLst>
          </p:cNvPr>
          <p:cNvSpPr txBox="1"/>
          <p:nvPr/>
        </p:nvSpPr>
        <p:spPr>
          <a:xfrm>
            <a:off x="597957" y="394539"/>
            <a:ext cx="3599393"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pt-BR" sz="2000" b="1" dirty="0" err="1">
                <a:latin typeface="Arial" panose="020B0604020202020204" pitchFamily="34" charset="0"/>
                <a:cs typeface="Arial" panose="020B0604020202020204" pitchFamily="34" charset="0"/>
              </a:rPr>
              <a:t>Jimena</a:t>
            </a:r>
            <a:r>
              <a:rPr lang="pt-BR" sz="2000" b="1" dirty="0">
                <a:latin typeface="Arial" panose="020B0604020202020204" pitchFamily="34" charset="0"/>
                <a:cs typeface="Arial" panose="020B0604020202020204" pitchFamily="34" charset="0"/>
              </a:rPr>
              <a:t> Quirós (1899-1982)</a:t>
            </a:r>
          </a:p>
        </p:txBody>
      </p:sp>
      <p:pic>
        <p:nvPicPr>
          <p:cNvPr id="2" name="Imagem 1">
            <a:extLst>
              <a:ext uri="{FF2B5EF4-FFF2-40B4-BE49-F238E27FC236}">
                <a16:creationId xmlns:a16="http://schemas.microsoft.com/office/drawing/2014/main" id="{9A53FE6D-7681-BA03-2634-3D97BC110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164" y="8206449"/>
            <a:ext cx="1080000" cy="1080000"/>
          </a:xfrm>
          <a:prstGeom prst="rect">
            <a:avLst/>
          </a:prstGeom>
        </p:spPr>
      </p:pic>
      <p:sp>
        <p:nvSpPr>
          <p:cNvPr id="5" name="CaixaDeTexto 4">
            <a:extLst>
              <a:ext uri="{FF2B5EF4-FFF2-40B4-BE49-F238E27FC236}">
                <a16:creationId xmlns:a16="http://schemas.microsoft.com/office/drawing/2014/main" id="{D9E78493-823F-2F41-B7AC-E8BA52563EA2}"/>
              </a:ext>
            </a:extLst>
          </p:cNvPr>
          <p:cNvSpPr txBox="1"/>
          <p:nvPr/>
        </p:nvSpPr>
        <p:spPr>
          <a:xfrm>
            <a:off x="1858066" y="8401293"/>
            <a:ext cx="4070019" cy="584775"/>
          </a:xfrm>
          <a:prstGeom prst="rect">
            <a:avLst/>
          </a:prstGeom>
          <a:noFill/>
        </p:spPr>
        <p:txBody>
          <a:bodyPr wrap="square">
            <a:spAutoFit/>
          </a:bodyPr>
          <a:lstStyle/>
          <a:p>
            <a:r>
              <a:rPr lang="pt-BR" sz="1600" b="1" dirty="0">
                <a:latin typeface="Arial" panose="020B0604020202020204" pitchFamily="34" charset="0"/>
                <a:cs typeface="Arial" panose="020B0604020202020204" pitchFamily="34" charset="0"/>
              </a:rPr>
              <a:t>Ser a primeira não é um título, é uma responsabilidade para abrir caminhos.</a:t>
            </a:r>
          </a:p>
        </p:txBody>
      </p:sp>
    </p:spTree>
    <p:extLst>
      <p:ext uri="{BB962C8B-B14F-4D97-AF65-F5344CB8AC3E}">
        <p14:creationId xmlns:p14="http://schemas.microsoft.com/office/powerpoint/2010/main" val="751537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a:extLst>
            <a:ext uri="{FF2B5EF4-FFF2-40B4-BE49-F238E27FC236}">
              <a16:creationId xmlns:a16="http://schemas.microsoft.com/office/drawing/2014/main" id="{75E736C0-947D-ABC0-D8BF-3D5B8D22B328}"/>
            </a:ext>
          </a:extLst>
        </p:cNvPr>
        <p:cNvGrpSpPr/>
        <p:nvPr/>
      </p:nvGrpSpPr>
      <p:grpSpPr>
        <a:xfrm>
          <a:off x="0" y="0"/>
          <a:ext cx="0" cy="0"/>
          <a:chOff x="0" y="0"/>
          <a:chExt cx="0" cy="0"/>
        </a:xfrm>
      </p:grpSpPr>
      <p:sp>
        <p:nvSpPr>
          <p:cNvPr id="5" name="Retângulo 4">
            <a:extLst>
              <a:ext uri="{FF2B5EF4-FFF2-40B4-BE49-F238E27FC236}">
                <a16:creationId xmlns:a16="http://schemas.microsoft.com/office/drawing/2014/main" id="{EE6E8DCA-CD37-E533-A7AB-6DEA16CB55F1}"/>
              </a:ext>
            </a:extLst>
          </p:cNvPr>
          <p:cNvSpPr/>
          <p:nvPr/>
        </p:nvSpPr>
        <p:spPr>
          <a:xfrm>
            <a:off x="3921442"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9218" name="Picture 2">
            <a:extLst>
              <a:ext uri="{FF2B5EF4-FFF2-40B4-BE49-F238E27FC236}">
                <a16:creationId xmlns:a16="http://schemas.microsoft.com/office/drawing/2014/main" id="{45C2EEE9-F9E3-DD8F-4088-1B078BD034C5}"/>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45000"/>
                    </a14:imgEffect>
                    <a14:imgEffect>
                      <a14:brightnessContrast bright="4000" contrast="22000"/>
                    </a14:imgEffect>
                  </a14:imgLayer>
                </a14:imgProps>
              </a:ext>
              <a:ext uri="{28A0092B-C50C-407E-A947-70E740481C1C}">
                <a14:useLocalDpi xmlns:a14="http://schemas.microsoft.com/office/drawing/2010/main" val="0"/>
              </a:ext>
            </a:extLst>
          </a:blip>
          <a:srcRect l="10628" t="9432" r="4734" b="6644"/>
          <a:stretch>
            <a:fillRect/>
          </a:stretch>
        </p:blipFill>
        <p:spPr bwMode="auto">
          <a:xfrm>
            <a:off x="4140199" y="641349"/>
            <a:ext cx="2197961" cy="2829197"/>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0F897C14-83F1-25F1-9ED3-5D3D8B548A0D}"/>
              </a:ext>
            </a:extLst>
          </p:cNvPr>
          <p:cNvSpPr txBox="1"/>
          <p:nvPr/>
        </p:nvSpPr>
        <p:spPr>
          <a:xfrm>
            <a:off x="610657" y="429821"/>
            <a:ext cx="2818343"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pt-BR" sz="2000" b="1" dirty="0" err="1">
                <a:latin typeface="Arial" panose="020B0604020202020204" pitchFamily="34" charset="0"/>
                <a:cs typeface="Arial" panose="020B0604020202020204" pitchFamily="34" charset="0"/>
              </a:rPr>
              <a:t>Jimena</a:t>
            </a:r>
            <a:r>
              <a:rPr lang="pt-BR" sz="2000" b="1" dirty="0">
                <a:latin typeface="Arial" panose="020B0604020202020204" pitchFamily="34" charset="0"/>
                <a:cs typeface="Arial" panose="020B0604020202020204" pitchFamily="34" charset="0"/>
              </a:rPr>
              <a:t> Quirós</a:t>
            </a:r>
          </a:p>
        </p:txBody>
      </p:sp>
      <p:sp>
        <p:nvSpPr>
          <p:cNvPr id="3" name="CaixaDeTexto 2">
            <a:extLst>
              <a:ext uri="{FF2B5EF4-FFF2-40B4-BE49-F238E27FC236}">
                <a16:creationId xmlns:a16="http://schemas.microsoft.com/office/drawing/2014/main" id="{E37E64CE-2E5C-42C1-BF17-8D1A67104C02}"/>
              </a:ext>
            </a:extLst>
          </p:cNvPr>
          <p:cNvSpPr txBox="1"/>
          <p:nvPr/>
        </p:nvSpPr>
        <p:spPr>
          <a:xfrm>
            <a:off x="665889" y="1558494"/>
            <a:ext cx="2636111" cy="2462213"/>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PRIMEIRA VOZ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DO MAR ESPANHOL</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Entre livros e sonhos,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nasceu tua paixão,</a:t>
            </a:r>
          </a:p>
          <a:p>
            <a:pPr>
              <a:buNone/>
            </a:pPr>
            <a:r>
              <a:rPr lang="pt-BR" sz="1400" b="1" kern="100" dirty="0" err="1">
                <a:effectLst/>
                <a:latin typeface="Arial" panose="020B0604020202020204" pitchFamily="34" charset="0"/>
                <a:ea typeface="Aptos" panose="020B0004020202020204" pitchFamily="34" charset="0"/>
                <a:cs typeface="Arial" panose="020B0604020202020204" pitchFamily="34" charset="0"/>
              </a:rPr>
              <a:t>Jimena</a:t>
            </a:r>
            <a:r>
              <a:rPr lang="pt-BR" sz="1400" b="1" kern="100" dirty="0">
                <a:effectLst/>
                <a:latin typeface="Arial" panose="020B0604020202020204" pitchFamily="34" charset="0"/>
                <a:ea typeface="Aptos" panose="020B0004020202020204" pitchFamily="34" charset="0"/>
                <a:cs typeface="Arial" panose="020B0604020202020204" pitchFamily="34" charset="0"/>
              </a:rPr>
              <a:t> ousou seguir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a ciência com razão.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Quando o século fechava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portas ao saber,</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Tu abriste janelas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para compreender.</a:t>
            </a:r>
          </a:p>
        </p:txBody>
      </p:sp>
      <p:sp>
        <p:nvSpPr>
          <p:cNvPr id="6" name="CaixaDeTexto 5">
            <a:extLst>
              <a:ext uri="{FF2B5EF4-FFF2-40B4-BE49-F238E27FC236}">
                <a16:creationId xmlns:a16="http://schemas.microsoft.com/office/drawing/2014/main" id="{C3EA4B95-BAD0-06FA-7C72-226CA6A29BBF}"/>
              </a:ext>
            </a:extLst>
          </p:cNvPr>
          <p:cNvSpPr txBox="1"/>
          <p:nvPr/>
        </p:nvSpPr>
        <p:spPr>
          <a:xfrm>
            <a:off x="665889" y="4169252"/>
            <a:ext cx="4481844" cy="4185761"/>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Primeira mulher a bordo, com coragem sem véu,</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Medindo correntes, salinidade e céu.</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No Instituto Oceanográfico, teu nome brilhou,</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Entre mapas e dados, teu legado ficou.</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Estudaste ventos, marés e calor,</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Mostrando que o oceano é vida e vigor.</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Com gráficos e números, traçaste horizontes,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Erguendo ciência, abrindo pontes.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Mas também lutaste por direitos iguais,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Contra normas rígidas e costumes letais.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Tua voz ecoou além da embarcação,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Defendendo saber, justiça e inclusão.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Hoje teu nome ressoa nas ondas do tempo,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Guardando coragem como eterno monumento.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 cada corrente do mar repete tua história,</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Misturando ciência com luta e memória.</a:t>
            </a:r>
          </a:p>
        </p:txBody>
      </p:sp>
    </p:spTree>
    <p:extLst>
      <p:ext uri="{BB962C8B-B14F-4D97-AF65-F5344CB8AC3E}">
        <p14:creationId xmlns:p14="http://schemas.microsoft.com/office/powerpoint/2010/main" val="31406232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F2565FAC-FCA2-C311-407A-44C11591DA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55" t="8539" r="7053" b="6862"/>
          <a:stretch>
            <a:fillRect/>
          </a:stretch>
        </p:blipFill>
        <p:spPr bwMode="auto">
          <a:xfrm>
            <a:off x="699051" y="1490133"/>
            <a:ext cx="5459896" cy="6931972"/>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141E69C7-E429-12F6-0466-021F57C737E1}"/>
              </a:ext>
            </a:extLst>
          </p:cNvPr>
          <p:cNvSpPr txBox="1"/>
          <p:nvPr/>
        </p:nvSpPr>
        <p:spPr>
          <a:xfrm>
            <a:off x="597957" y="468816"/>
            <a:ext cx="283104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Jeanne </a:t>
            </a:r>
            <a:r>
              <a:rPr lang="pt-BR" sz="2000" b="1" dirty="0" err="1">
                <a:solidFill>
                  <a:schemeClr val="bg1"/>
                </a:solidFill>
                <a:latin typeface="Arial" panose="020B0604020202020204" pitchFamily="34" charset="0"/>
                <a:cs typeface="Arial" panose="020B0604020202020204" pitchFamily="34" charset="0"/>
              </a:rPr>
              <a:t>Villepreux</a:t>
            </a:r>
            <a:endParaRPr lang="pt-BR" sz="2000" b="1"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4719DA7E-FBA8-EF51-47CD-944C5ED4BEF1}"/>
              </a:ext>
            </a:extLst>
          </p:cNvPr>
          <p:cNvSpPr txBox="1"/>
          <p:nvPr/>
        </p:nvSpPr>
        <p:spPr>
          <a:xfrm>
            <a:off x="1724024" y="8735536"/>
            <a:ext cx="3409951" cy="646331"/>
          </a:xfrm>
          <a:prstGeom prst="rect">
            <a:avLst/>
          </a:prstGeom>
          <a:noFill/>
        </p:spPr>
        <p:txBody>
          <a:bodyPr wrap="square">
            <a:spAutoFit/>
          </a:bodyPr>
          <a:lstStyle/>
          <a:p>
            <a:pPr algn="ctr"/>
            <a:r>
              <a:rPr lang="pt-BR" b="1" i="0" dirty="0">
                <a:solidFill>
                  <a:schemeClr val="bg1"/>
                </a:solidFill>
                <a:effectLst/>
                <a:latin typeface="Arial" panose="020B0604020202020204" pitchFamily="34" charset="0"/>
                <a:cs typeface="Arial" panose="020B0604020202020204" pitchFamily="34" charset="0"/>
              </a:rPr>
              <a:t>A mãe da pesquisa em aquários marinhos.</a:t>
            </a:r>
            <a:endParaRPr lang="pt-BR"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2835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9BF35E83-0785-D8E0-4B7B-FA1266E7FF21}"/>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8A003882-2BAB-0613-7FDF-F5C802B55E03}"/>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C7B57FD5-54BA-2BD3-CAD2-FF5BB3D5ADB7}"/>
              </a:ext>
            </a:extLst>
          </p:cNvPr>
          <p:cNvSpPr txBox="1"/>
          <p:nvPr/>
        </p:nvSpPr>
        <p:spPr>
          <a:xfrm>
            <a:off x="737657" y="382166"/>
            <a:ext cx="3131148"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Jeanne </a:t>
            </a:r>
            <a:r>
              <a:rPr lang="pt-BR" sz="2000" b="1" dirty="0" err="1">
                <a:solidFill>
                  <a:schemeClr val="bg1"/>
                </a:solidFill>
                <a:latin typeface="Arial" panose="020B0604020202020204" pitchFamily="34" charset="0"/>
                <a:cs typeface="Arial" panose="020B0604020202020204" pitchFamily="34" charset="0"/>
              </a:rPr>
              <a:t>Villepreux</a:t>
            </a:r>
            <a:endParaRPr lang="pt-BR" sz="2000" b="1"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A9942D1-12EB-679C-BA49-067844CAB3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55" t="8539" r="7053" b="6862"/>
          <a:stretch>
            <a:fillRect/>
          </a:stretch>
        </p:blipFill>
        <p:spPr bwMode="auto">
          <a:xfrm>
            <a:off x="4133850" y="632256"/>
            <a:ext cx="2191852" cy="2889708"/>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53AC4C1D-EA33-2A12-6A9D-6B40EE371E27}"/>
              </a:ext>
            </a:extLst>
          </p:cNvPr>
          <p:cNvSpPr txBox="1"/>
          <p:nvPr/>
        </p:nvSpPr>
        <p:spPr>
          <a:xfrm>
            <a:off x="737657" y="1291803"/>
            <a:ext cx="3247756" cy="2677656"/>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de Jeanne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Villeproux</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em perfil, segurando um polvo, com elementos marinhos ao redor. </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Jeanne tem pele clara, cabelos castanhos presos em um coque baixo, e usa um vestido longo preto com um padrão floral escuro.</a:t>
            </a:r>
          </a:p>
          <a:p>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Jeanne olha </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para baixo,  para polvo rosa que ela segura com ambas as mãos. Sua ex</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pressão é serena e contemplativa.</a:t>
            </a:r>
          </a:p>
        </p:txBody>
      </p:sp>
      <p:sp>
        <p:nvSpPr>
          <p:cNvPr id="9" name="CaixaDeTexto 8">
            <a:extLst>
              <a:ext uri="{FF2B5EF4-FFF2-40B4-BE49-F238E27FC236}">
                <a16:creationId xmlns:a16="http://schemas.microsoft.com/office/drawing/2014/main" id="{F7F40689-57B4-B88B-6493-1B1AD156ABF7}"/>
              </a:ext>
            </a:extLst>
          </p:cNvPr>
          <p:cNvSpPr txBox="1"/>
          <p:nvPr/>
        </p:nvSpPr>
        <p:spPr>
          <a:xfrm>
            <a:off x="737657" y="4226208"/>
            <a:ext cx="5382686" cy="4832092"/>
          </a:xfrm>
          <a:prstGeom prst="rect">
            <a:avLst/>
          </a:prstGeom>
          <a:noFill/>
        </p:spPr>
        <p:txBody>
          <a:bodyPr wrap="square">
            <a:spAutoFit/>
          </a:bodyPr>
          <a:lstStyle/>
          <a:p>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O polvo tem tentáculos enrolados e olhos grandes e expressivos.</a:t>
            </a:r>
            <a:endParaRPr lang="pt-BR" sz="14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fundo, há um mar em tons de verde-água e azul. Tentáculos maiores e translúcidos emergem da parte superior da imagem, envolvendo a mulher e outros elementos. No canto superior direito, um livro intitulado "</a:t>
            </a:r>
            <a:r>
              <a:rPr lang="pt-BR" sz="1400" b="1" i="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Guida per </a:t>
            </a:r>
            <a:r>
              <a:rPr lang="pt-BR" sz="1400" b="1" i="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la</a:t>
            </a:r>
            <a:r>
              <a:rPr lang="pt-BR" sz="1400" b="1" i="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pt-BR" sz="1400" b="1" i="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Sicilia</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flutua na água. Próximo ao livro, uma borboleta azul e outra verde.</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esquerda de Jeanne, há fragmentos de papel flutuando, notas ou documentos.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parte inferior direita, há um aquário retangular sobre uma base ornamentada em tons de bege. Dentro do aquário, há quatro peixes vermelhos nadando entre algas verdes. Conchas marinhas e uma estrela-do-mar estão espalhadas na base da imagem, sugerindo um fundo marinho.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Uma caneta verde parece estar desenhando uma linha ondulada, contribuindo para a atmosfera marinha da ilustração.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1084258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74B353FD-D0DC-FA0E-C28A-A26E1EC6FF8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E3700BC-D5ED-9917-CDDA-41562C581DCE}"/>
              </a:ext>
            </a:extLst>
          </p:cNvPr>
          <p:cNvSpPr txBox="1"/>
          <p:nvPr/>
        </p:nvSpPr>
        <p:spPr>
          <a:xfrm>
            <a:off x="528107" y="452621"/>
            <a:ext cx="5343526"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Jeanne </a:t>
            </a:r>
            <a:r>
              <a:rPr lang="pt-BR" sz="2000" b="1" dirty="0" err="1">
                <a:solidFill>
                  <a:schemeClr val="bg1"/>
                </a:solidFill>
                <a:latin typeface="Arial" panose="020B0604020202020204" pitchFamily="34" charset="0"/>
                <a:cs typeface="Arial" panose="020B0604020202020204" pitchFamily="34" charset="0"/>
              </a:rPr>
              <a:t>Villepreux</a:t>
            </a:r>
            <a:r>
              <a:rPr lang="pt-BR" sz="2000" b="1" dirty="0">
                <a:solidFill>
                  <a:schemeClr val="bg1"/>
                </a:solidFill>
                <a:latin typeface="Arial" panose="020B0604020202020204" pitchFamily="34" charset="0"/>
                <a:cs typeface="Arial" panose="020B0604020202020204" pitchFamily="34" charset="0"/>
              </a:rPr>
              <a:t> (1794-1871)</a:t>
            </a:r>
          </a:p>
        </p:txBody>
      </p:sp>
      <p:pic>
        <p:nvPicPr>
          <p:cNvPr id="4" name="Imagem 3">
            <a:extLst>
              <a:ext uri="{FF2B5EF4-FFF2-40B4-BE49-F238E27FC236}">
                <a16:creationId xmlns:a16="http://schemas.microsoft.com/office/drawing/2014/main" id="{E3AB1CF5-3344-8D92-A8FE-628763FF5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689" y="8156741"/>
            <a:ext cx="1080000" cy="1080000"/>
          </a:xfrm>
          <a:prstGeom prst="rect">
            <a:avLst/>
          </a:prstGeom>
        </p:spPr>
      </p:pic>
      <p:pic>
        <p:nvPicPr>
          <p:cNvPr id="3" name="Picture 2">
            <a:extLst>
              <a:ext uri="{FF2B5EF4-FFF2-40B4-BE49-F238E27FC236}">
                <a16:creationId xmlns:a16="http://schemas.microsoft.com/office/drawing/2014/main" id="{494A149D-3CE5-C440-277D-EA93DBF474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5" t="8539" r="7053" b="6862"/>
          <a:stretch>
            <a:fillRect/>
          </a:stretch>
        </p:blipFill>
        <p:spPr bwMode="auto">
          <a:xfrm>
            <a:off x="871006" y="1370417"/>
            <a:ext cx="5287941" cy="6576414"/>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E4A620CE-0E81-042A-92C2-C119FCD12270}"/>
              </a:ext>
            </a:extLst>
          </p:cNvPr>
          <p:cNvSpPr txBox="1"/>
          <p:nvPr/>
        </p:nvSpPr>
        <p:spPr>
          <a:xfrm>
            <a:off x="1943099" y="8281242"/>
            <a:ext cx="3432312" cy="830997"/>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O aquário é um laboratório de descobertas, não um ornamento.</a:t>
            </a:r>
          </a:p>
          <a:p>
            <a:r>
              <a:rPr lang="pt-BR" sz="1600" b="1" dirty="0">
                <a:solidFill>
                  <a:schemeClr val="bg1"/>
                </a:solidFill>
                <a:latin typeface="Arial" panose="020B0604020202020204" pitchFamily="34" charset="0"/>
                <a:cs typeface="Arial" panose="020B0604020202020204" pitchFamily="34" charset="0"/>
              </a:rPr>
              <a:t>(frase inspirada em seu trabalho)</a:t>
            </a:r>
          </a:p>
        </p:txBody>
      </p:sp>
    </p:spTree>
    <p:extLst>
      <p:ext uri="{BB962C8B-B14F-4D97-AF65-F5344CB8AC3E}">
        <p14:creationId xmlns:p14="http://schemas.microsoft.com/office/powerpoint/2010/main" val="14020838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D4030F8D-4854-4410-A425-0B171AEEE30C}"/>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8F076D55-CB7F-8326-0F4B-349D70A40308}"/>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8AEDEB19-15CD-B9A0-AACE-9455F9B1AB5E}"/>
              </a:ext>
            </a:extLst>
          </p:cNvPr>
          <p:cNvSpPr txBox="1"/>
          <p:nvPr/>
        </p:nvSpPr>
        <p:spPr>
          <a:xfrm>
            <a:off x="722609" y="395008"/>
            <a:ext cx="3131148"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Jeanne </a:t>
            </a:r>
            <a:r>
              <a:rPr lang="pt-BR" sz="2000" b="1" dirty="0" err="1">
                <a:solidFill>
                  <a:schemeClr val="bg1"/>
                </a:solidFill>
                <a:latin typeface="Arial" panose="020B0604020202020204" pitchFamily="34" charset="0"/>
                <a:cs typeface="Arial" panose="020B0604020202020204" pitchFamily="34" charset="0"/>
              </a:rPr>
              <a:t>Villepreux</a:t>
            </a:r>
            <a:endParaRPr lang="pt-BR" sz="2000" b="1"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0815BC0-FED6-EDD8-00A4-2757E38674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55" t="8539" r="7053" b="6862"/>
          <a:stretch>
            <a:fillRect/>
          </a:stretch>
        </p:blipFill>
        <p:spPr bwMode="auto">
          <a:xfrm>
            <a:off x="4140200" y="604730"/>
            <a:ext cx="2160102" cy="2862474"/>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874A9155-9FF3-52E5-6856-204D0C658026}"/>
              </a:ext>
            </a:extLst>
          </p:cNvPr>
          <p:cNvSpPr txBox="1"/>
          <p:nvPr/>
        </p:nvSpPr>
        <p:spPr>
          <a:xfrm>
            <a:off x="722609" y="1205482"/>
            <a:ext cx="3427944"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INVENTORA DA PESQUISA EM AQUÁRIOS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França, nasceu teu olhar curioso,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livros e mares, um sonho grandioso.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mãos de artista e mente de saber,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Jeanne ousou criar para compreender.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84F34591-FBE5-0EAD-C270-746CEA38680F}"/>
              </a:ext>
            </a:extLst>
          </p:cNvPr>
          <p:cNvSpPr txBox="1"/>
          <p:nvPr/>
        </p:nvSpPr>
        <p:spPr>
          <a:xfrm>
            <a:off x="722609" y="3709144"/>
            <a:ext cx="5454695" cy="526297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estudar com paixão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vida marinha em sua imersão.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Inventaste o aquário, janela do mar,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Para que a ciência pudesse observar.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Medusas, moluscos, espécies do fundo,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Revelaste ao mundo, um saber profundo.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paciência e rigor, escreveste lições,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ecoam ainda em novas gerações.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a:t>
            </a:r>
            <a:r>
              <a:rPr lang="pt-BR" sz="1400" b="1" i="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Nautilus</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viste um enigma sutil,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concha espiral, um desenho febril.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Guardava histórias da evolução,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Jeanne decifrou com dedicação.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os polvos, mestres do disfarce e da cor,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Foram teu estudo, tua fonte de amor.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tentáculos e mentes brilhantes,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Descobriste no mar seres fascinantes.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Recusaste limites, seguiste o ideal,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Mostrando que a ciência é universal.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cada gota do azul reflete tua ousadia,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Misturando invenção com pura poesia.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361779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E6A7D56F-36F0-4097-3E62-5A90A89216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1" t="3533" r="1836" b="4964"/>
          <a:stretch>
            <a:fillRect/>
          </a:stretch>
        </p:blipFill>
        <p:spPr bwMode="auto">
          <a:xfrm>
            <a:off x="749170" y="1376224"/>
            <a:ext cx="5351593" cy="7070193"/>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43AAD604-3337-ED64-01AC-41AA5F880D90}"/>
              </a:ext>
            </a:extLst>
          </p:cNvPr>
          <p:cNvSpPr txBox="1"/>
          <p:nvPr/>
        </p:nvSpPr>
        <p:spPr>
          <a:xfrm>
            <a:off x="757237" y="384601"/>
            <a:ext cx="341471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Josefina </a:t>
            </a:r>
            <a:r>
              <a:rPr lang="pt-BR" sz="2000" b="1" dirty="0" err="1">
                <a:solidFill>
                  <a:schemeClr val="bg1"/>
                </a:solidFill>
                <a:latin typeface="Arial" panose="020B0604020202020204" pitchFamily="34" charset="0"/>
                <a:cs typeface="Arial" panose="020B0604020202020204" pitchFamily="34" charset="0"/>
              </a:rPr>
              <a:t>Castellví</a:t>
            </a:r>
            <a:r>
              <a:rPr lang="pt-BR" sz="2000" b="1" dirty="0">
                <a:solidFill>
                  <a:schemeClr val="bg1"/>
                </a:solidFill>
                <a:latin typeface="Arial" panose="020B0604020202020204" pitchFamily="34" charset="0"/>
                <a:cs typeface="Arial" panose="020B0604020202020204" pitchFamily="34" charset="0"/>
              </a:rPr>
              <a:t> “Pepita”</a:t>
            </a:r>
          </a:p>
        </p:txBody>
      </p:sp>
      <p:sp>
        <p:nvSpPr>
          <p:cNvPr id="4" name="CaixaDeTexto 3">
            <a:extLst>
              <a:ext uri="{FF2B5EF4-FFF2-40B4-BE49-F238E27FC236}">
                <a16:creationId xmlns:a16="http://schemas.microsoft.com/office/drawing/2014/main" id="{B7A279DB-6024-B9F5-B1B0-55ED37FB3A9E}"/>
              </a:ext>
            </a:extLst>
          </p:cNvPr>
          <p:cNvSpPr txBox="1"/>
          <p:nvPr/>
        </p:nvSpPr>
        <p:spPr>
          <a:xfrm>
            <a:off x="1031016" y="8607043"/>
            <a:ext cx="4787900" cy="646331"/>
          </a:xfrm>
          <a:prstGeom prst="rect">
            <a:avLst/>
          </a:prstGeom>
          <a:noFill/>
        </p:spPr>
        <p:txBody>
          <a:bodyPr wrap="square">
            <a:spAutoFit/>
          </a:bodyPr>
          <a:lstStyle/>
          <a:p>
            <a:pPr algn="ctr">
              <a:buNone/>
            </a:pPr>
            <a:r>
              <a:rPr lang="pt-BR" b="1" i="0" dirty="0">
                <a:solidFill>
                  <a:schemeClr val="bg1"/>
                </a:solidFill>
                <a:effectLst/>
                <a:latin typeface="Arial" panose="020B0604020202020204" pitchFamily="34" charset="0"/>
                <a:cs typeface="Arial" panose="020B0604020202020204" pitchFamily="34" charset="0"/>
              </a:rPr>
              <a:t>Pioneira antártica, microbiologista</a:t>
            </a:r>
          </a:p>
          <a:p>
            <a:pPr algn="ctr">
              <a:buNone/>
            </a:pPr>
            <a:r>
              <a:rPr lang="pt-BR" b="1" i="0" dirty="0">
                <a:solidFill>
                  <a:schemeClr val="bg1"/>
                </a:solidFill>
                <a:effectLst/>
                <a:latin typeface="Arial" panose="020B0604020202020204" pitchFamily="34" charset="0"/>
                <a:cs typeface="Arial" panose="020B0604020202020204" pitchFamily="34" charset="0"/>
              </a:rPr>
              <a:t>e divulgadora oceânica.</a:t>
            </a:r>
          </a:p>
        </p:txBody>
      </p:sp>
    </p:spTree>
    <p:extLst>
      <p:ext uri="{BB962C8B-B14F-4D97-AF65-F5344CB8AC3E}">
        <p14:creationId xmlns:p14="http://schemas.microsoft.com/office/powerpoint/2010/main" val="5980763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C03170FB-C3F9-437E-077C-975A4B152132}"/>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093EEFF7-11D6-4096-4A36-2C8B4AD07E9E}"/>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94D81AA8-EB71-C38A-D5D3-3A4ACE7C892D}"/>
              </a:ext>
            </a:extLst>
          </p:cNvPr>
          <p:cNvSpPr txBox="1"/>
          <p:nvPr/>
        </p:nvSpPr>
        <p:spPr>
          <a:xfrm>
            <a:off x="556860" y="422701"/>
            <a:ext cx="3583340" cy="1015663"/>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Josefina </a:t>
            </a:r>
            <a:r>
              <a:rPr lang="pt-BR" sz="2000" b="1" dirty="0" err="1">
                <a:solidFill>
                  <a:schemeClr val="bg1"/>
                </a:solidFill>
                <a:latin typeface="Arial" panose="020B0604020202020204" pitchFamily="34" charset="0"/>
                <a:cs typeface="Arial" panose="020B0604020202020204" pitchFamily="34" charset="0"/>
              </a:rPr>
              <a:t>Castellví</a:t>
            </a:r>
            <a:endParaRPr lang="pt-BR" sz="2000" b="1" dirty="0">
              <a:solidFill>
                <a:schemeClr val="bg1"/>
              </a:solidFill>
              <a:latin typeface="Arial" panose="020B0604020202020204" pitchFamily="34" charset="0"/>
              <a:cs typeface="Arial" panose="020B0604020202020204" pitchFamily="34" charset="0"/>
            </a:endParaRPr>
          </a:p>
          <a:p>
            <a:r>
              <a:rPr lang="pt-BR" sz="2000" b="1" dirty="0">
                <a:solidFill>
                  <a:schemeClr val="bg1"/>
                </a:solidFill>
                <a:latin typeface="Arial" panose="020B0604020202020204" pitchFamily="34" charset="0"/>
                <a:cs typeface="Arial" panose="020B0604020202020204" pitchFamily="34" charset="0"/>
              </a:rPr>
              <a:t>“Pepita”</a:t>
            </a:r>
          </a:p>
        </p:txBody>
      </p:sp>
      <p:pic>
        <p:nvPicPr>
          <p:cNvPr id="6" name="Picture 2">
            <a:extLst>
              <a:ext uri="{FF2B5EF4-FFF2-40B4-BE49-F238E27FC236}">
                <a16:creationId xmlns:a16="http://schemas.microsoft.com/office/drawing/2014/main" id="{2FA0A6A2-F28F-9544-4E19-A04A98FBE2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1" t="3533" r="1836" b="4964"/>
          <a:stretch>
            <a:fillRect/>
          </a:stretch>
        </p:blipFill>
        <p:spPr bwMode="auto">
          <a:xfrm>
            <a:off x="4140200" y="632251"/>
            <a:ext cx="2168207" cy="2864501"/>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E98AEA25-6585-7ED7-5657-D39B141AA225}"/>
              </a:ext>
            </a:extLst>
          </p:cNvPr>
          <p:cNvSpPr txBox="1"/>
          <p:nvPr/>
        </p:nvSpPr>
        <p:spPr>
          <a:xfrm>
            <a:off x="608011" y="1550092"/>
            <a:ext cx="3046413"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ilustração apresenta</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como figura central, Josefina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Castellví</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conhecida como Pepita, com cabelos brancos e um casaco azul escuro sobre uma blusa amarela de gola alta.</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está de pé com os braços abertos, usando luvas escuras e calças escuras também.</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1829F80A-F438-82D6-94B2-E945BDB28E05}"/>
              </a:ext>
            </a:extLst>
          </p:cNvPr>
          <p:cNvSpPr txBox="1"/>
          <p:nvPr/>
        </p:nvSpPr>
        <p:spPr>
          <a:xfrm>
            <a:off x="556860" y="4013216"/>
            <a:ext cx="5322721" cy="4616648"/>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plano de fundo, há um mapa da Antártica com linhas de latitude e longitude. Acima de Pepita, o céu azul claro tem representações de organismos microscópicos, flocos de neve e tubos de ensaio. </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Abaixo dela, o oceano azul esverdeado contém icebergs flutuantes, mais organismos microscópicos e a cauda de uma baleia à esquerda.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fundo, à esquerda, há uma estação de pesquisa branca com vários edifícios conectados por estruturas elevadas. À direita, um navio quebra-gelo branco e azul navega pelas águas.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primeiro plano, à direita, estão dois pinguins com plumagem azul clara e detalhes em preto e amarelo. Eles estão de pé lado a lado com as asas abertas, espelhando a pose de Pepita.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cena evoca a pesquisa científica na Antártica e a apreciação da vida marinha local.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699753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5BD1B0D8-7D20-AAF3-F222-18AD6D8D4E1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4A2FFE4-94CB-30B1-C053-5920C33876FF}"/>
              </a:ext>
            </a:extLst>
          </p:cNvPr>
          <p:cNvSpPr txBox="1"/>
          <p:nvPr/>
        </p:nvSpPr>
        <p:spPr>
          <a:xfrm>
            <a:off x="757237" y="384601"/>
            <a:ext cx="484346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Josefina </a:t>
            </a:r>
            <a:r>
              <a:rPr lang="pt-BR" sz="2000" b="1" dirty="0" err="1">
                <a:solidFill>
                  <a:schemeClr val="bg1"/>
                </a:solidFill>
                <a:latin typeface="Arial" panose="020B0604020202020204" pitchFamily="34" charset="0"/>
                <a:cs typeface="Arial" panose="020B0604020202020204" pitchFamily="34" charset="0"/>
              </a:rPr>
              <a:t>Castellví</a:t>
            </a:r>
            <a:r>
              <a:rPr lang="pt-BR" sz="2000" b="1" dirty="0">
                <a:solidFill>
                  <a:schemeClr val="bg1"/>
                </a:solidFill>
                <a:latin typeface="Arial" panose="020B0604020202020204" pitchFamily="34" charset="0"/>
                <a:cs typeface="Arial" panose="020B0604020202020204" pitchFamily="34" charset="0"/>
              </a:rPr>
              <a:t> “Pepita” (1935-)</a:t>
            </a:r>
          </a:p>
        </p:txBody>
      </p:sp>
      <p:pic>
        <p:nvPicPr>
          <p:cNvPr id="4" name="Imagem 3">
            <a:extLst>
              <a:ext uri="{FF2B5EF4-FFF2-40B4-BE49-F238E27FC236}">
                <a16:creationId xmlns:a16="http://schemas.microsoft.com/office/drawing/2014/main" id="{51D735DA-6736-99B3-DCD0-32D285D3F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57" y="8144621"/>
            <a:ext cx="1080000" cy="1080000"/>
          </a:xfrm>
          <a:prstGeom prst="rect">
            <a:avLst/>
          </a:prstGeom>
        </p:spPr>
      </p:pic>
      <p:pic>
        <p:nvPicPr>
          <p:cNvPr id="6" name="Picture 2">
            <a:extLst>
              <a:ext uri="{FF2B5EF4-FFF2-40B4-BE49-F238E27FC236}">
                <a16:creationId xmlns:a16="http://schemas.microsoft.com/office/drawing/2014/main" id="{3AA8D297-DE43-9D39-1E0B-9570C598AF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1" t="3533" r="1836" b="4964"/>
          <a:stretch>
            <a:fillRect/>
          </a:stretch>
        </p:blipFill>
        <p:spPr bwMode="auto">
          <a:xfrm>
            <a:off x="871007" y="1296699"/>
            <a:ext cx="5028778" cy="6643710"/>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6D37817B-029F-4090-B628-BFDEF1D58F5E}"/>
              </a:ext>
            </a:extLst>
          </p:cNvPr>
          <p:cNvSpPr txBox="1"/>
          <p:nvPr/>
        </p:nvSpPr>
        <p:spPr>
          <a:xfrm>
            <a:off x="1911350" y="8393622"/>
            <a:ext cx="3988435" cy="584775"/>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A Antártida ensina que a fragilidade da Terra é tão vasta quanto sua beleza.</a:t>
            </a:r>
          </a:p>
        </p:txBody>
      </p:sp>
    </p:spTree>
    <p:extLst>
      <p:ext uri="{BB962C8B-B14F-4D97-AF65-F5344CB8AC3E}">
        <p14:creationId xmlns:p14="http://schemas.microsoft.com/office/powerpoint/2010/main" val="2853603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140736EF-8B08-83F6-59D5-5A5D02B64F38}"/>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54A8A43E-4010-5A89-B605-EDEC4586E881}"/>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ABE2D10F-C47B-D04C-A3EC-2D76FE7288B8}"/>
              </a:ext>
            </a:extLst>
          </p:cNvPr>
          <p:cNvSpPr txBox="1"/>
          <p:nvPr/>
        </p:nvSpPr>
        <p:spPr>
          <a:xfrm>
            <a:off x="757237" y="384601"/>
            <a:ext cx="2775585" cy="1015663"/>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Josefina </a:t>
            </a:r>
            <a:r>
              <a:rPr lang="pt-BR" sz="2000" b="1" dirty="0" err="1">
                <a:solidFill>
                  <a:schemeClr val="bg1"/>
                </a:solidFill>
                <a:latin typeface="Arial" panose="020B0604020202020204" pitchFamily="34" charset="0"/>
                <a:cs typeface="Arial" panose="020B0604020202020204" pitchFamily="34" charset="0"/>
              </a:rPr>
              <a:t>Castellví</a:t>
            </a:r>
            <a:r>
              <a:rPr lang="pt-BR" sz="2000" b="1" dirty="0">
                <a:solidFill>
                  <a:schemeClr val="bg1"/>
                </a:solidFill>
                <a:latin typeface="Arial" panose="020B0604020202020204" pitchFamily="34" charset="0"/>
                <a:cs typeface="Arial" panose="020B0604020202020204" pitchFamily="34" charset="0"/>
              </a:rPr>
              <a:t> </a:t>
            </a:r>
          </a:p>
          <a:p>
            <a:r>
              <a:rPr lang="pt-BR" sz="2000" b="1" dirty="0">
                <a:solidFill>
                  <a:schemeClr val="bg1"/>
                </a:solidFill>
                <a:latin typeface="Arial" panose="020B0604020202020204" pitchFamily="34" charset="0"/>
                <a:cs typeface="Arial" panose="020B0604020202020204" pitchFamily="34" charset="0"/>
              </a:rPr>
              <a:t>“Pepita”</a:t>
            </a:r>
          </a:p>
        </p:txBody>
      </p:sp>
      <p:pic>
        <p:nvPicPr>
          <p:cNvPr id="6" name="Picture 2">
            <a:extLst>
              <a:ext uri="{FF2B5EF4-FFF2-40B4-BE49-F238E27FC236}">
                <a16:creationId xmlns:a16="http://schemas.microsoft.com/office/drawing/2014/main" id="{5FDB454C-1591-82C9-760B-7E988FEE00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1" t="3533" r="1836" b="4964"/>
          <a:stretch>
            <a:fillRect/>
          </a:stretch>
        </p:blipFill>
        <p:spPr bwMode="auto">
          <a:xfrm>
            <a:off x="4133850" y="619552"/>
            <a:ext cx="2191385" cy="2895122"/>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82B6C812-5030-2F76-1FA9-EE3F6D5DF31D}"/>
              </a:ext>
            </a:extLst>
          </p:cNvPr>
          <p:cNvSpPr txBox="1"/>
          <p:nvPr/>
        </p:nvSpPr>
        <p:spPr>
          <a:xfrm>
            <a:off x="757237" y="1652363"/>
            <a:ext cx="2274721"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VOZ DA ANTÁRTIDA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livros e mares,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teu saber,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Pepita ousou sonhar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compreender.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mapas gelados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ciência no olhar,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Seguiu o chamado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extremo polar.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3DFAD341-3911-4CA6-4C7F-B4DCD9DEA9D0}"/>
              </a:ext>
            </a:extLst>
          </p:cNvPr>
          <p:cNvSpPr txBox="1"/>
          <p:nvPr/>
        </p:nvSpPr>
        <p:spPr>
          <a:xfrm>
            <a:off x="690481" y="3899132"/>
            <a:ext cx="4076030" cy="5047536"/>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pisar com razão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base espanhola, missão e paixão.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ventos cortantes e gelo sem fim,</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Plantou esperança no branco jardim.</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Estudou correntes, salinidade e luz,</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Revelou histórias que o oceano conduz.</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dados e ética, ergueu horizontes,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mares gelados, construiu pontes.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no microscópio, um mundo oculto surgiu,</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Micróbios marinhos que o frio construiu.</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Guardam memórias da vida primeira,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gelo profundo, a essência inteira.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 ondas do tempo,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coragem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como eterno monumento.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no silêncio da Antártida,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tua história resplandece,</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Cada floco de neve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enaltece.</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39070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8B380F"/>
        </a:solidFill>
        <a:effectLst/>
      </p:bgPr>
    </p:bg>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92DBC177-E343-687A-D542-EECD713F00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5" t="3782" r="4927" b="3295"/>
          <a:stretch>
            <a:fillRect/>
          </a:stretch>
        </p:blipFill>
        <p:spPr bwMode="auto">
          <a:xfrm>
            <a:off x="967213" y="1214632"/>
            <a:ext cx="5103096" cy="73261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9E3769D5-56C4-037F-FC94-44EEA7651F67}"/>
              </a:ext>
            </a:extLst>
          </p:cNvPr>
          <p:cNvSpPr txBox="1"/>
          <p:nvPr/>
        </p:nvSpPr>
        <p:spPr>
          <a:xfrm>
            <a:off x="578907" y="390951"/>
            <a:ext cx="285009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Katsuko</a:t>
            </a:r>
            <a:r>
              <a:rPr lang="pt-BR" sz="2000" b="1" dirty="0">
                <a:solidFill>
                  <a:schemeClr val="bg1"/>
                </a:solidFill>
                <a:latin typeface="Arial" panose="020B0604020202020204" pitchFamily="34" charset="0"/>
                <a:cs typeface="Arial" panose="020B0604020202020204" pitchFamily="34" charset="0"/>
              </a:rPr>
              <a:t> </a:t>
            </a:r>
            <a:r>
              <a:rPr lang="pt-BR" sz="2000" b="1" dirty="0" err="1">
                <a:solidFill>
                  <a:schemeClr val="bg1"/>
                </a:solidFill>
                <a:latin typeface="Arial" panose="020B0604020202020204" pitchFamily="34" charset="0"/>
                <a:cs typeface="Arial" panose="020B0604020202020204" pitchFamily="34" charset="0"/>
              </a:rPr>
              <a:t>Saruhashi</a:t>
            </a:r>
            <a:endParaRPr lang="pt-BR" sz="2000" b="1"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2E7F9400-FBE3-0726-EB5D-7070F0909EAF}"/>
              </a:ext>
            </a:extLst>
          </p:cNvPr>
          <p:cNvSpPr txBox="1"/>
          <p:nvPr/>
        </p:nvSpPr>
        <p:spPr>
          <a:xfrm>
            <a:off x="1714499" y="8690401"/>
            <a:ext cx="3429000" cy="646331"/>
          </a:xfrm>
          <a:prstGeom prst="rect">
            <a:avLst/>
          </a:prstGeom>
          <a:noFill/>
        </p:spPr>
        <p:txBody>
          <a:bodyPr wrap="square">
            <a:spAutoFit/>
          </a:bodyPr>
          <a:lstStyle/>
          <a:p>
            <a:pPr algn="ctr">
              <a:buNone/>
            </a:pPr>
            <a:r>
              <a:rPr lang="pt-BR" b="1" i="0" dirty="0">
                <a:solidFill>
                  <a:schemeClr val="bg1"/>
                </a:solidFill>
                <a:effectLst/>
                <a:latin typeface="Arial" panose="020B0604020202020204" pitchFamily="34" charset="0"/>
                <a:cs typeface="Arial" panose="020B0604020202020204" pitchFamily="34" charset="0"/>
              </a:rPr>
              <a:t>Geoquímica dos efeitos da radiação no oceano.</a:t>
            </a:r>
          </a:p>
        </p:txBody>
      </p:sp>
    </p:spTree>
    <p:extLst>
      <p:ext uri="{BB962C8B-B14F-4D97-AF65-F5344CB8AC3E}">
        <p14:creationId xmlns:p14="http://schemas.microsoft.com/office/powerpoint/2010/main" val="20521753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8B380F"/>
        </a:solidFill>
        <a:effectLst/>
      </p:bgPr>
    </p:bg>
    <p:spTree>
      <p:nvGrpSpPr>
        <p:cNvPr id="1" name="">
          <a:extLst>
            <a:ext uri="{FF2B5EF4-FFF2-40B4-BE49-F238E27FC236}">
              <a16:creationId xmlns:a16="http://schemas.microsoft.com/office/drawing/2014/main" id="{613E24AD-D1D3-E42D-9B20-3916E601421B}"/>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961F1206-879F-B18D-8CA7-73A0B4DEBAE9}"/>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6B9A3D29-595C-330C-9D86-3A3BD478E56D}"/>
              </a:ext>
            </a:extLst>
          </p:cNvPr>
          <p:cNvSpPr txBox="1"/>
          <p:nvPr/>
        </p:nvSpPr>
        <p:spPr>
          <a:xfrm>
            <a:off x="871007" y="384601"/>
            <a:ext cx="2993709"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Katsuko</a:t>
            </a:r>
            <a:r>
              <a:rPr lang="pt-BR" sz="2000" b="1" dirty="0">
                <a:solidFill>
                  <a:schemeClr val="bg1"/>
                </a:solidFill>
                <a:latin typeface="Arial" panose="020B0604020202020204" pitchFamily="34" charset="0"/>
                <a:cs typeface="Arial" panose="020B0604020202020204" pitchFamily="34" charset="0"/>
              </a:rPr>
              <a:t> </a:t>
            </a:r>
            <a:r>
              <a:rPr lang="pt-BR" sz="2000" b="1" dirty="0" err="1">
                <a:solidFill>
                  <a:schemeClr val="bg1"/>
                </a:solidFill>
                <a:latin typeface="Arial" panose="020B0604020202020204" pitchFamily="34" charset="0"/>
                <a:cs typeface="Arial" panose="020B0604020202020204" pitchFamily="34" charset="0"/>
              </a:rPr>
              <a:t>Saruhashi</a:t>
            </a:r>
            <a:endParaRPr lang="pt-BR" sz="2000" b="1" dirty="0">
              <a:solidFill>
                <a:schemeClr val="bg1"/>
              </a:solidFill>
              <a:latin typeface="Arial" panose="020B0604020202020204" pitchFamily="34" charset="0"/>
              <a:cs typeface="Arial" panose="020B0604020202020204" pitchFamily="34" charset="0"/>
            </a:endParaRPr>
          </a:p>
        </p:txBody>
      </p:sp>
      <p:pic>
        <p:nvPicPr>
          <p:cNvPr id="5" name="Picture 2">
            <a:extLst>
              <a:ext uri="{FF2B5EF4-FFF2-40B4-BE49-F238E27FC236}">
                <a16:creationId xmlns:a16="http://schemas.microsoft.com/office/drawing/2014/main" id="{CFC3E1E1-0E98-5BE8-F7CF-D85AC50CA3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5" t="3782" r="4927" b="3295"/>
          <a:stretch>
            <a:fillRect/>
          </a:stretch>
        </p:blipFill>
        <p:spPr bwMode="auto">
          <a:xfrm>
            <a:off x="4171950" y="613368"/>
            <a:ext cx="2089651" cy="2863207"/>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A38D72BC-0A7F-CE6B-2C48-A1E4A61F10FD}"/>
              </a:ext>
            </a:extLst>
          </p:cNvPr>
          <p:cNvSpPr txBox="1"/>
          <p:nvPr/>
        </p:nvSpPr>
        <p:spPr>
          <a:xfrm>
            <a:off x="871006" y="1147968"/>
            <a:ext cx="2993709" cy="2893100"/>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retrata a cientista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Katsuko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Saruhashi</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em meio a elementos que simbolizam as mudanças climáticas e seus impactos.</a:t>
            </a:r>
          </a:p>
          <a:p>
            <a:pPr>
              <a:buNone/>
            </a:pPr>
            <a:endPar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Katsuko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uma mulher japonesa, usa óculos de armação e batom vermelhos. Ela veste um vestido vermelho e sapatos vermelhos de salto baixo. Por cima do vestido, ela usa um jaleco branco de laboratório.</a:t>
            </a:r>
          </a:p>
        </p:txBody>
      </p:sp>
      <p:sp>
        <p:nvSpPr>
          <p:cNvPr id="8" name="CaixaDeTexto 7">
            <a:extLst>
              <a:ext uri="{FF2B5EF4-FFF2-40B4-BE49-F238E27FC236}">
                <a16:creationId xmlns:a16="http://schemas.microsoft.com/office/drawing/2014/main" id="{A949584E-FAEF-7036-55A2-23107E164EF4}"/>
              </a:ext>
            </a:extLst>
          </p:cNvPr>
          <p:cNvSpPr txBox="1"/>
          <p:nvPr/>
        </p:nvSpPr>
        <p:spPr>
          <a:xfrm>
            <a:off x="871006" y="4127500"/>
            <a:ext cx="5390595" cy="5047536"/>
          </a:xfrm>
          <a:prstGeom prst="rect">
            <a:avLst/>
          </a:prstGeom>
          <a:noFill/>
        </p:spPr>
        <p:txBody>
          <a:bodyPr wrap="square">
            <a:spAutoFit/>
          </a:bodyPr>
          <a:lstStyle/>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Katsuko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segura uma prancheta com gráficos que mostram uma tendência de aumento. Com a mão direita, ela anota dados no gráfico com uma caneta vermelha.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fundo, no canto superior esquerdo, há uma nuvem cinza da qual cai chuva, e abaixo dela, duas palmeiras. Há também a palavra "Bikini" escrita em letras brancas em uma placa vermelha. Mais abaixo, à esquerda, está o símbolo de radiação em vermelho.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centro da imagem, abaixo da prancheta, há uma representação molecular de CO</a:t>
            </a:r>
            <a:r>
              <a:rPr lang="pt-BR" sz="1400" b="1" kern="100" baseline="-25000" dirty="0">
                <a:solidFill>
                  <a:schemeClr val="bg1"/>
                </a:solidFill>
                <a:effectLst/>
                <a:latin typeface="Arial" panose="020B0604020202020204" pitchFamily="34" charset="0"/>
                <a:ea typeface="Aptos" panose="020B0004020202020204" pitchFamily="34" charset="0"/>
                <a:cs typeface="Arial" panose="020B0604020202020204" pitchFamily="34" charset="0"/>
              </a:rPr>
              <a:t>2</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À direita, no canto superior, há gráficos ascendentes em vermelho e um recipiente pendurado, cheio de um líquido rosa, com um gotejador.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parte inferior da ilustração é composta por ondas em tons de rosa, onde nadam dois peixes vermelhos. Acima dos peixes, à esquerda, há um chapéu de formatura vermelho.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geral da imagem é rosa claro, conferindo um tom suave à composição. A cientista avalia dados diante do cenário de impactos ambientais, sugerindo uma análise crítica sobre as consequências das mudanças climáticas.</a:t>
            </a:r>
          </a:p>
        </p:txBody>
      </p:sp>
    </p:spTree>
    <p:extLst>
      <p:ext uri="{BB962C8B-B14F-4D97-AF65-F5344CB8AC3E}">
        <p14:creationId xmlns:p14="http://schemas.microsoft.com/office/powerpoint/2010/main" val="39385231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8B380F"/>
        </a:solidFill>
        <a:effectLst/>
      </p:bgPr>
    </p:bg>
    <p:spTree>
      <p:nvGrpSpPr>
        <p:cNvPr id="1" name="">
          <a:extLst>
            <a:ext uri="{FF2B5EF4-FFF2-40B4-BE49-F238E27FC236}">
              <a16:creationId xmlns:a16="http://schemas.microsoft.com/office/drawing/2014/main" id="{D35AB8C8-2216-2B7B-E6D5-27AC578B92C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598C80F0-2EED-F317-2DEE-88CEEBF03ACA}"/>
              </a:ext>
            </a:extLst>
          </p:cNvPr>
          <p:cNvSpPr txBox="1"/>
          <p:nvPr/>
        </p:nvSpPr>
        <p:spPr>
          <a:xfrm>
            <a:off x="547157" y="384601"/>
            <a:ext cx="4914316"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Katsuko</a:t>
            </a:r>
            <a:r>
              <a:rPr lang="pt-BR" sz="2000" b="1" dirty="0">
                <a:solidFill>
                  <a:schemeClr val="bg1"/>
                </a:solidFill>
                <a:latin typeface="Arial" panose="020B0604020202020204" pitchFamily="34" charset="0"/>
                <a:cs typeface="Arial" panose="020B0604020202020204" pitchFamily="34" charset="0"/>
              </a:rPr>
              <a:t> </a:t>
            </a:r>
            <a:r>
              <a:rPr lang="pt-BR" sz="2000" b="1" dirty="0" err="1">
                <a:solidFill>
                  <a:schemeClr val="bg1"/>
                </a:solidFill>
                <a:latin typeface="Arial" panose="020B0604020202020204" pitchFamily="34" charset="0"/>
                <a:cs typeface="Arial" panose="020B0604020202020204" pitchFamily="34" charset="0"/>
              </a:rPr>
              <a:t>Saruhashi</a:t>
            </a:r>
            <a:r>
              <a:rPr lang="pt-BR" sz="2000" b="1" dirty="0">
                <a:solidFill>
                  <a:schemeClr val="bg1"/>
                </a:solidFill>
                <a:latin typeface="Arial" panose="020B0604020202020204" pitchFamily="34" charset="0"/>
                <a:cs typeface="Arial" panose="020B0604020202020204" pitchFamily="34" charset="0"/>
              </a:rPr>
              <a:t> (1920-2007)</a:t>
            </a:r>
          </a:p>
        </p:txBody>
      </p:sp>
      <p:sp>
        <p:nvSpPr>
          <p:cNvPr id="4" name="CaixaDeTexto 3">
            <a:extLst>
              <a:ext uri="{FF2B5EF4-FFF2-40B4-BE49-F238E27FC236}">
                <a16:creationId xmlns:a16="http://schemas.microsoft.com/office/drawing/2014/main" id="{ECBB3F01-C939-83AF-EB66-EF080035188F}"/>
              </a:ext>
            </a:extLst>
          </p:cNvPr>
          <p:cNvSpPr txBox="1"/>
          <p:nvPr/>
        </p:nvSpPr>
        <p:spPr>
          <a:xfrm>
            <a:off x="1765300" y="8151793"/>
            <a:ext cx="4496302" cy="1077218"/>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Mulheres não entram na ciência por: falta de oportunidades iguais, atitudes da sociedade, pais e professores e o pouco reconhecimento de suas contribuições.</a:t>
            </a:r>
          </a:p>
        </p:txBody>
      </p:sp>
      <p:pic>
        <p:nvPicPr>
          <p:cNvPr id="6" name="Imagem 5">
            <a:extLst>
              <a:ext uri="{FF2B5EF4-FFF2-40B4-BE49-F238E27FC236}">
                <a16:creationId xmlns:a16="http://schemas.microsoft.com/office/drawing/2014/main" id="{981327AF-90F0-D83B-121F-33266F48F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98" y="8151793"/>
            <a:ext cx="1080000" cy="1080000"/>
          </a:xfrm>
          <a:prstGeom prst="rect">
            <a:avLst/>
          </a:prstGeom>
        </p:spPr>
      </p:pic>
      <p:pic>
        <p:nvPicPr>
          <p:cNvPr id="5" name="Picture 2">
            <a:extLst>
              <a:ext uri="{FF2B5EF4-FFF2-40B4-BE49-F238E27FC236}">
                <a16:creationId xmlns:a16="http://schemas.microsoft.com/office/drawing/2014/main" id="{F2F27801-6737-3DA8-9B9C-A45EF2584E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25" t="3782" r="4927" b="3295"/>
          <a:stretch>
            <a:fillRect/>
          </a:stretch>
        </p:blipFill>
        <p:spPr bwMode="auto">
          <a:xfrm>
            <a:off x="1104900" y="1201507"/>
            <a:ext cx="4648199" cy="6673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2877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8B380F"/>
        </a:solidFill>
        <a:effectLst/>
      </p:bgPr>
    </p:bg>
    <p:spTree>
      <p:nvGrpSpPr>
        <p:cNvPr id="1" name="">
          <a:extLst>
            <a:ext uri="{FF2B5EF4-FFF2-40B4-BE49-F238E27FC236}">
              <a16:creationId xmlns:a16="http://schemas.microsoft.com/office/drawing/2014/main" id="{62A237A4-31AD-A230-22D6-49283D7BCB0E}"/>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6472D786-95BB-4B05-4CB9-A500AFD9BDF6}"/>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C875BB2D-3305-0480-9FFE-48A597B77A51}"/>
              </a:ext>
            </a:extLst>
          </p:cNvPr>
          <p:cNvSpPr txBox="1"/>
          <p:nvPr/>
        </p:nvSpPr>
        <p:spPr>
          <a:xfrm>
            <a:off x="871008" y="686477"/>
            <a:ext cx="2865372"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err="1">
                <a:solidFill>
                  <a:schemeClr val="bg1"/>
                </a:solidFill>
                <a:latin typeface="Arial" panose="020B0604020202020204" pitchFamily="34" charset="0"/>
                <a:cs typeface="Arial" panose="020B0604020202020204" pitchFamily="34" charset="0"/>
              </a:rPr>
              <a:t>Katsuko</a:t>
            </a:r>
            <a:r>
              <a:rPr lang="pt-BR" sz="2000" b="1" dirty="0">
                <a:solidFill>
                  <a:schemeClr val="bg1"/>
                </a:solidFill>
                <a:latin typeface="Arial" panose="020B0604020202020204" pitchFamily="34" charset="0"/>
                <a:cs typeface="Arial" panose="020B0604020202020204" pitchFamily="34" charset="0"/>
              </a:rPr>
              <a:t> </a:t>
            </a:r>
            <a:r>
              <a:rPr lang="pt-BR" sz="2000" b="1" dirty="0" err="1">
                <a:solidFill>
                  <a:schemeClr val="bg1"/>
                </a:solidFill>
                <a:latin typeface="Arial" panose="020B0604020202020204" pitchFamily="34" charset="0"/>
                <a:cs typeface="Arial" panose="020B0604020202020204" pitchFamily="34" charset="0"/>
              </a:rPr>
              <a:t>Saruhashi</a:t>
            </a:r>
            <a:endParaRPr lang="pt-BR" sz="2000" b="1"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F0CC56BC-2410-CEFC-1756-63F5E66B498B}"/>
              </a:ext>
            </a:extLst>
          </p:cNvPr>
          <p:cNvSpPr txBox="1"/>
          <p:nvPr/>
        </p:nvSpPr>
        <p:spPr>
          <a:xfrm>
            <a:off x="871007" y="1880731"/>
            <a:ext cx="2738467"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VOZ DO CARBONO E DA PAZ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Japão, sereno,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teu saber,</a:t>
            </a:r>
          </a:p>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Katsuko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ousou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medir para compreender.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frascos e cálculos,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revelou ao mundo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oceano guarda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um mundo profundo.</a:t>
            </a:r>
          </a:p>
        </p:txBody>
      </p:sp>
      <p:sp>
        <p:nvSpPr>
          <p:cNvPr id="6" name="CaixaDeTexto 5">
            <a:extLst>
              <a:ext uri="{FF2B5EF4-FFF2-40B4-BE49-F238E27FC236}">
                <a16:creationId xmlns:a16="http://schemas.microsoft.com/office/drawing/2014/main" id="{E9355733-36A0-5101-4240-873C7B5221B2}"/>
              </a:ext>
            </a:extLst>
          </p:cNvPr>
          <p:cNvSpPr txBox="1"/>
          <p:nvPr/>
        </p:nvSpPr>
        <p:spPr>
          <a:xfrm>
            <a:off x="871007" y="4282748"/>
            <a:ext cx="4636168" cy="4185761"/>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rar</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com rigor e razão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carbono</a:t>
            </a:r>
            <a:r>
              <a:rPr lang="pt-BR" sz="1400" b="1" kern="100" dirty="0" err="1">
                <a:solidFill>
                  <a:schemeClr val="bg1"/>
                </a:solidFill>
                <a:latin typeface="Arial" panose="020B0604020202020204" pitchFamily="34" charset="0"/>
                <a:ea typeface="Aptos" panose="020B0004020202020204" pitchFamily="34" charset="0"/>
                <a:cs typeface="Arial" panose="020B0604020202020204" pitchFamily="34" charset="0"/>
              </a:rPr>
              <a:t>most</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viaja na imensidão.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nas águas salgadas, teu olhar atento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Decifrou correntes, traçou movimento.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Quando a guerra deixou rastros no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Mediste a radiação que veio assombrar.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Mostraste ao mundo, com ciência e coragem,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perigo se espalha além da margem.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não paraste na ciência do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Ergueste a voz para a paz, sem cessar.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Contra bombas e guerras, teu grito ecoou: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a Terra é vida, que o futuro é amor.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brilha 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esperança como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cada gota do azul repete tua história,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Misturando ciência com luta e memória.</a:t>
            </a:r>
          </a:p>
        </p:txBody>
      </p:sp>
      <p:pic>
        <p:nvPicPr>
          <p:cNvPr id="7" name="Picture 2">
            <a:extLst>
              <a:ext uri="{FF2B5EF4-FFF2-40B4-BE49-F238E27FC236}">
                <a16:creationId xmlns:a16="http://schemas.microsoft.com/office/drawing/2014/main" id="{3EBDB4CF-8E0C-E049-D9C3-D85D302301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5" t="3782" r="4927" b="3295"/>
          <a:stretch>
            <a:fillRect/>
          </a:stretch>
        </p:blipFill>
        <p:spPr bwMode="auto">
          <a:xfrm>
            <a:off x="4171950" y="613368"/>
            <a:ext cx="2089651" cy="2863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2029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1319C589-EE6A-CB7A-C8B0-F900E8CF088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94000"/>
                    </a14:imgEffect>
                  </a14:imgLayer>
                </a14:imgProps>
              </a:ext>
              <a:ext uri="{28A0092B-C50C-407E-A947-70E740481C1C}">
                <a14:useLocalDpi xmlns:a14="http://schemas.microsoft.com/office/drawing/2010/main" val="0"/>
              </a:ext>
            </a:extLst>
          </a:blip>
          <a:srcRect l="2705" t="4284" r="1643" b="4636"/>
          <a:stretch>
            <a:fillRect/>
          </a:stretch>
        </p:blipFill>
        <p:spPr bwMode="auto">
          <a:xfrm>
            <a:off x="662607" y="1208197"/>
            <a:ext cx="5730071" cy="7489606"/>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32B3D5D-BDED-FA6D-FE6C-7BD8B16EC051}"/>
              </a:ext>
            </a:extLst>
          </p:cNvPr>
          <p:cNvSpPr txBox="1"/>
          <p:nvPr/>
        </p:nvSpPr>
        <p:spPr>
          <a:xfrm>
            <a:off x="578907" y="415379"/>
            <a:ext cx="5343526"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es-ES" sz="2000" b="1" dirty="0">
                <a:latin typeface="Arial" panose="020B0604020202020204" pitchFamily="34" charset="0"/>
                <a:cs typeface="Arial" panose="020B0604020202020204" pitchFamily="34" charset="0"/>
              </a:rPr>
              <a:t>Luísa de la Vega </a:t>
            </a:r>
            <a:r>
              <a:rPr lang="es-ES" sz="2000" b="1" dirty="0" err="1">
                <a:latin typeface="Arial" panose="020B0604020202020204" pitchFamily="34" charset="0"/>
                <a:cs typeface="Arial" panose="020B0604020202020204" pitchFamily="34" charset="0"/>
              </a:rPr>
              <a:t>Weter</a:t>
            </a:r>
            <a:endParaRPr lang="pt-BR" sz="2000" b="1" dirty="0">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2D16101B-3E20-DA12-350C-8886420640BA}"/>
              </a:ext>
            </a:extLst>
          </p:cNvPr>
          <p:cNvSpPr txBox="1"/>
          <p:nvPr/>
        </p:nvSpPr>
        <p:spPr>
          <a:xfrm>
            <a:off x="858750" y="8782735"/>
            <a:ext cx="5140499" cy="646331"/>
          </a:xfrm>
          <a:prstGeom prst="rect">
            <a:avLst/>
          </a:prstGeom>
          <a:noFill/>
        </p:spPr>
        <p:txBody>
          <a:bodyPr wrap="square">
            <a:spAutoFit/>
          </a:bodyPr>
          <a:lstStyle/>
          <a:p>
            <a:pPr algn="ctr">
              <a:buNone/>
            </a:pPr>
            <a:r>
              <a:rPr lang="pt-BR" b="1" i="0" dirty="0">
                <a:solidFill>
                  <a:srgbClr val="404040"/>
                </a:solidFill>
                <a:effectLst/>
                <a:latin typeface="Arial" panose="020B0604020202020204" pitchFamily="34" charset="0"/>
                <a:cs typeface="Arial" panose="020B0604020202020204" pitchFamily="34" charset="0"/>
              </a:rPr>
              <a:t>Professora e ilustradora da primeira estação de biologia marinha espanhola.</a:t>
            </a:r>
          </a:p>
        </p:txBody>
      </p:sp>
    </p:spTree>
    <p:extLst>
      <p:ext uri="{BB962C8B-B14F-4D97-AF65-F5344CB8AC3E}">
        <p14:creationId xmlns:p14="http://schemas.microsoft.com/office/powerpoint/2010/main" val="4441283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84379B8C-E450-34A2-B23D-1B429AD2A728}"/>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C7F6388A-8B7D-A2BC-E0AA-63BAB8344621}"/>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98824DC7-364F-FD7E-10CB-5032E2AF4786}"/>
              </a:ext>
            </a:extLst>
          </p:cNvPr>
          <p:cNvSpPr txBox="1"/>
          <p:nvPr/>
        </p:nvSpPr>
        <p:spPr>
          <a:xfrm>
            <a:off x="757237" y="384601"/>
            <a:ext cx="3084661"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es-ES" sz="2000" b="1" dirty="0">
                <a:latin typeface="Arial" panose="020B0604020202020204" pitchFamily="34" charset="0"/>
                <a:cs typeface="Arial" panose="020B0604020202020204" pitchFamily="34" charset="0"/>
              </a:rPr>
              <a:t>Luísa de la Vega </a:t>
            </a:r>
            <a:r>
              <a:rPr lang="es-ES" sz="2000" b="1" dirty="0" err="1">
                <a:latin typeface="Arial" panose="020B0604020202020204" pitchFamily="34" charset="0"/>
                <a:cs typeface="Arial" panose="020B0604020202020204" pitchFamily="34" charset="0"/>
              </a:rPr>
              <a:t>Weter</a:t>
            </a:r>
            <a:endParaRPr lang="pt-BR" sz="20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ACC9A971-C166-6FFB-2C52-F3E00E0B02C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94000"/>
                    </a14:imgEffect>
                  </a14:imgLayer>
                </a14:imgProps>
              </a:ext>
              <a:ext uri="{28A0092B-C50C-407E-A947-70E740481C1C}">
                <a14:useLocalDpi xmlns:a14="http://schemas.microsoft.com/office/drawing/2010/main" val="0"/>
              </a:ext>
            </a:extLst>
          </a:blip>
          <a:srcRect l="2705" t="4284" r="1643" b="4636"/>
          <a:stretch>
            <a:fillRect/>
          </a:stretch>
        </p:blipFill>
        <p:spPr bwMode="auto">
          <a:xfrm>
            <a:off x="4157700" y="632251"/>
            <a:ext cx="2147484" cy="2860249"/>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9DD6D680-ECAD-71D5-E0BB-7EDB5657A419}"/>
              </a:ext>
            </a:extLst>
          </p:cNvPr>
          <p:cNvSpPr txBox="1"/>
          <p:nvPr/>
        </p:nvSpPr>
        <p:spPr>
          <a:xfrm>
            <a:off x="757237" y="1225005"/>
            <a:ext cx="3231508" cy="3539430"/>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Ilustração retrata Luísa de </a:t>
            </a:r>
            <a:r>
              <a:rPr lang="pt-BR" sz="1400" b="1" kern="100" dirty="0" err="1">
                <a:effectLst/>
                <a:latin typeface="Arial" panose="020B0604020202020204" pitchFamily="34" charset="0"/>
                <a:ea typeface="Aptos" panose="020B0004020202020204" pitchFamily="34" charset="0"/>
                <a:cs typeface="Arial" panose="020B0604020202020204" pitchFamily="34" charset="0"/>
              </a:rPr>
              <a:t>la</a:t>
            </a:r>
            <a:r>
              <a:rPr lang="pt-BR" sz="1400" b="1" kern="100" dirty="0">
                <a:effectLst/>
                <a:latin typeface="Arial" panose="020B0604020202020204" pitchFamily="34" charset="0"/>
                <a:ea typeface="Aptos" panose="020B0004020202020204" pitchFamily="34" charset="0"/>
                <a:cs typeface="Arial" panose="020B0604020202020204" pitchFamily="34" charset="0"/>
              </a:rPr>
              <a:t> Vega </a:t>
            </a:r>
            <a:r>
              <a:rPr lang="pt-BR" sz="1400" b="1" kern="100" dirty="0" err="1">
                <a:effectLst/>
                <a:latin typeface="Arial" panose="020B0604020202020204" pitchFamily="34" charset="0"/>
                <a:ea typeface="Aptos" panose="020B0004020202020204" pitchFamily="34" charset="0"/>
                <a:cs typeface="Arial" panose="020B0604020202020204" pitchFamily="34" charset="0"/>
              </a:rPr>
              <a:t>Weter</a:t>
            </a:r>
            <a:r>
              <a:rPr lang="pt-BR" sz="1400" b="1" kern="100" dirty="0">
                <a:effectLst/>
                <a:latin typeface="Arial" panose="020B0604020202020204" pitchFamily="34" charset="0"/>
                <a:ea typeface="Aptos" panose="020B0004020202020204" pitchFamily="34" charset="0"/>
                <a:cs typeface="Arial" panose="020B0604020202020204" pitchFamily="34" charset="0"/>
              </a:rPr>
              <a:t> sentada, absorta em seu trabalho, cercada por esboços e instrumentos de pesquisa.</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No primeiro plano, Luísa está de perfil à mesa, voltada para a esquerda. Ela tem pele clara, cabelos castanhos, presos em um coque, e usa um vestido preto de mangas compridas com gola alta branca adornada com pequenos botões. Ela olha o papel à sua frente, e segura uma caneta com a mão direita, desenhando com precisão.</a:t>
            </a:r>
            <a:endParaRPr lang="pt-BR" sz="1400" dirty="0">
              <a:latin typeface="Arial" panose="020B06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FD739201-8E41-210A-93C5-88C9C05FB004}"/>
              </a:ext>
            </a:extLst>
          </p:cNvPr>
          <p:cNvSpPr txBox="1"/>
          <p:nvPr/>
        </p:nvSpPr>
        <p:spPr>
          <a:xfrm>
            <a:off x="757237" y="4764435"/>
            <a:ext cx="5605097" cy="4401205"/>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A mesa é de cor clara, com pernas finas. Sobre ela, há um papel branco, um recipiente com tinta e um conjunto de pincéis e canetas em um copo. Ao redor da mesa e de Luísa, no plano de fundo, há diversos objetos e esboços em um ambiente de estudo científico. </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Acima de Luísa, há desenhos de um peixe esverdeado flutuando, com outros peixes e plantas marinhas espalhados.</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À direita, um microscópio dourado, acompanhado de uma garrafa com líquido amarelado e o desenho de uma estrela do mar.</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Atrás de Luísa, uma cadeira de apoio de madeira com encosto. Abaixo da mesa, no canto inferior esquerdo, um pedaço de papel com a inscrição "Vega" em letras cursivas.</a:t>
            </a:r>
            <a:endParaRPr lang="pt-BR" sz="1400" kern="100" dirty="0">
              <a:effectLst/>
              <a:latin typeface="Arial" panose="020B0604020202020204" pitchFamily="34" charset="0"/>
              <a:ea typeface="Aptos" panose="020B0004020202020204" pitchFamily="34" charset="0"/>
              <a:cs typeface="Arial" panose="020B0604020202020204" pitchFamily="34" charset="0"/>
            </a:endParaRPr>
          </a:p>
          <a:p>
            <a:pPr>
              <a:buNone/>
            </a:pPr>
            <a:endParaRPr lang="pt-BR" sz="1400" b="1"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Outros objetos, como um frasco, uma pena e um rolo de papel, estão espalhados ao redor, criando uma sensação de um espaço de trabalho criativo e repleto de pesquisa. </a:t>
            </a:r>
          </a:p>
          <a:p>
            <a:pPr>
              <a:buNone/>
            </a:pPr>
            <a:r>
              <a:rPr lang="pt-BR" sz="1400" b="1" dirty="0">
                <a:effectLst/>
                <a:latin typeface="Arial" panose="020B0604020202020204" pitchFamily="34" charset="0"/>
                <a:ea typeface="Aptos" panose="020B0004020202020204" pitchFamily="34" charset="0"/>
                <a:cs typeface="Arial" panose="020B0604020202020204" pitchFamily="34" charset="0"/>
              </a:rPr>
              <a:t>A paleta de cores é suave, com tons de bege, verde, marrom e amarelo, conferindo à imagem um ar nostálgico e acadêmico.</a:t>
            </a:r>
            <a:endParaRPr lang="pt-BR"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9137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B21A18E0-723A-DD32-772A-5AA4449A38F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A3E078A5-46AC-F341-6D05-7754C3EAEBAF}"/>
              </a:ext>
            </a:extLst>
          </p:cNvPr>
          <p:cNvSpPr txBox="1"/>
          <p:nvPr/>
        </p:nvSpPr>
        <p:spPr>
          <a:xfrm>
            <a:off x="757237" y="384601"/>
            <a:ext cx="5343526"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es-ES" sz="2000" b="1" dirty="0">
                <a:latin typeface="Arial" panose="020B0604020202020204" pitchFamily="34" charset="0"/>
                <a:cs typeface="Arial" panose="020B0604020202020204" pitchFamily="34" charset="0"/>
              </a:rPr>
              <a:t>Luísa de la Vega </a:t>
            </a:r>
            <a:r>
              <a:rPr lang="es-ES" sz="2000" b="1" dirty="0" err="1">
                <a:latin typeface="Arial" panose="020B0604020202020204" pitchFamily="34" charset="0"/>
                <a:cs typeface="Arial" panose="020B0604020202020204" pitchFamily="34" charset="0"/>
              </a:rPr>
              <a:t>Weter</a:t>
            </a:r>
            <a:r>
              <a:rPr lang="es-ES" sz="2000" b="1" dirty="0">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(1862-1944)</a:t>
            </a:r>
          </a:p>
        </p:txBody>
      </p:sp>
      <p:pic>
        <p:nvPicPr>
          <p:cNvPr id="4" name="Imagem 3">
            <a:extLst>
              <a:ext uri="{FF2B5EF4-FFF2-40B4-BE49-F238E27FC236}">
                <a16:creationId xmlns:a16="http://schemas.microsoft.com/office/drawing/2014/main" id="{2D788F9B-5557-38BE-C052-3F4A8CB98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737" y="8206449"/>
            <a:ext cx="1080000" cy="1080000"/>
          </a:xfrm>
          <a:prstGeom prst="rect">
            <a:avLst/>
          </a:prstGeom>
        </p:spPr>
      </p:pic>
      <p:sp>
        <p:nvSpPr>
          <p:cNvPr id="6" name="CaixaDeTexto 5">
            <a:extLst>
              <a:ext uri="{FF2B5EF4-FFF2-40B4-BE49-F238E27FC236}">
                <a16:creationId xmlns:a16="http://schemas.microsoft.com/office/drawing/2014/main" id="{8D138A98-6BC9-C2DC-A3B2-9048841E3E12}"/>
              </a:ext>
            </a:extLst>
          </p:cNvPr>
          <p:cNvSpPr txBox="1"/>
          <p:nvPr/>
        </p:nvSpPr>
        <p:spPr>
          <a:xfrm>
            <a:off x="1912953" y="8286191"/>
            <a:ext cx="3728676" cy="830997"/>
          </a:xfrm>
          <a:prstGeom prst="rect">
            <a:avLst/>
          </a:prstGeom>
          <a:noFill/>
        </p:spPr>
        <p:txBody>
          <a:bodyPr wrap="square">
            <a:spAutoFit/>
          </a:bodyPr>
          <a:lstStyle/>
          <a:p>
            <a:r>
              <a:rPr lang="pt-BR" sz="1600" b="1" dirty="0">
                <a:latin typeface="Arial" panose="020B0604020202020204" pitchFamily="34" charset="0"/>
                <a:cs typeface="Arial" panose="020B0604020202020204" pitchFamily="34" charset="0"/>
              </a:rPr>
              <a:t>O oceano é o coração do planeta.</a:t>
            </a:r>
          </a:p>
          <a:p>
            <a:r>
              <a:rPr lang="pt-BR" sz="1600" b="1" dirty="0">
                <a:latin typeface="Arial" panose="020B0604020202020204" pitchFamily="34" charset="0"/>
                <a:cs typeface="Arial" panose="020B0604020202020204" pitchFamily="34" charset="0"/>
              </a:rPr>
              <a:t>Tudo o que acontece nele afeta a vida em Terra.</a:t>
            </a:r>
          </a:p>
        </p:txBody>
      </p:sp>
      <p:pic>
        <p:nvPicPr>
          <p:cNvPr id="3" name="Picture 2">
            <a:extLst>
              <a:ext uri="{FF2B5EF4-FFF2-40B4-BE49-F238E27FC236}">
                <a16:creationId xmlns:a16="http://schemas.microsoft.com/office/drawing/2014/main" id="{B71C1ECF-2C49-A571-E5AF-292228E0404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194000"/>
                    </a14:imgEffect>
                  </a14:imgLayer>
                </a14:imgProps>
              </a:ext>
              <a:ext uri="{28A0092B-C50C-407E-A947-70E740481C1C}">
                <a14:useLocalDpi xmlns:a14="http://schemas.microsoft.com/office/drawing/2010/main" val="0"/>
              </a:ext>
            </a:extLst>
          </a:blip>
          <a:srcRect l="2705" t="4284" r="1643" b="4636"/>
          <a:stretch>
            <a:fillRect/>
          </a:stretch>
        </p:blipFill>
        <p:spPr bwMode="auto">
          <a:xfrm>
            <a:off x="883202" y="1174459"/>
            <a:ext cx="5091596" cy="6781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60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F2A89B65-895B-30DF-BFE8-131F417EEEFA}"/>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77063C47-87B7-1E52-67E8-9A4DCF2C2E8A}"/>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5E13F73E-85C6-FA81-D169-BEF520C19CCA}"/>
              </a:ext>
            </a:extLst>
          </p:cNvPr>
          <p:cNvSpPr txBox="1"/>
          <p:nvPr/>
        </p:nvSpPr>
        <p:spPr>
          <a:xfrm>
            <a:off x="516841" y="384601"/>
            <a:ext cx="3183898" cy="707886"/>
          </a:xfrm>
          <a:prstGeom prst="rect">
            <a:avLst/>
          </a:prstGeom>
          <a:noFill/>
        </p:spPr>
        <p:txBody>
          <a:bodyPr wrap="square">
            <a:spAutoFit/>
          </a:bodyPr>
          <a:lstStyle/>
          <a:p>
            <a:r>
              <a:rPr lang="pt-BR" sz="2000" b="1" i="0" dirty="0">
                <a:effectLst/>
                <a:latin typeface="Arial" panose="020B0604020202020204" pitchFamily="34" charset="0"/>
                <a:cs typeface="Arial" panose="020B0604020202020204" pitchFamily="34" charset="0"/>
              </a:rPr>
              <a:t>Mulheres Oceânicas</a:t>
            </a:r>
          </a:p>
          <a:p>
            <a:r>
              <a:rPr lang="es-ES" sz="2000" b="1" dirty="0">
                <a:latin typeface="Arial" panose="020B0604020202020204" pitchFamily="34" charset="0"/>
                <a:cs typeface="Arial" panose="020B0604020202020204" pitchFamily="34" charset="0"/>
              </a:rPr>
              <a:t>Luísa de la Vega </a:t>
            </a:r>
            <a:r>
              <a:rPr lang="es-ES" sz="2000" b="1" dirty="0" err="1">
                <a:latin typeface="Arial" panose="020B0604020202020204" pitchFamily="34" charset="0"/>
                <a:cs typeface="Arial" panose="020B0604020202020204" pitchFamily="34" charset="0"/>
              </a:rPr>
              <a:t>Weter</a:t>
            </a:r>
            <a:endParaRPr lang="pt-BR" sz="2000" b="1" dirty="0">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221F0D06-94C5-399D-CD3C-1A0BF827F4BB}"/>
              </a:ext>
            </a:extLst>
          </p:cNvPr>
          <p:cNvSpPr txBox="1"/>
          <p:nvPr/>
        </p:nvSpPr>
        <p:spPr>
          <a:xfrm>
            <a:off x="555307" y="1356352"/>
            <a:ext cx="2814085" cy="2246769"/>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GUARDIÃ DAS ÁGUAS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Entre mares e sonhos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nasceu teu saber,</a:t>
            </a:r>
          </a:p>
          <a:p>
            <a:pPr>
              <a:buNone/>
            </a:pPr>
            <a:r>
              <a:rPr lang="pt-BR" sz="1400" b="1" kern="100" dirty="0" err="1">
                <a:effectLst/>
                <a:latin typeface="Arial" panose="020B0604020202020204" pitchFamily="34" charset="0"/>
                <a:ea typeface="Aptos" panose="020B0004020202020204" pitchFamily="34" charset="0"/>
                <a:cs typeface="Arial" panose="020B0604020202020204" pitchFamily="34" charset="0"/>
              </a:rPr>
              <a:t>Luisa</a:t>
            </a:r>
            <a:r>
              <a:rPr lang="pt-BR" sz="1400" b="1" kern="100" dirty="0">
                <a:effectLst/>
                <a:latin typeface="Arial" panose="020B0604020202020204" pitchFamily="34" charset="0"/>
                <a:ea typeface="Aptos" panose="020B0004020202020204" pitchFamily="34" charset="0"/>
                <a:cs typeface="Arial" panose="020B0604020202020204" pitchFamily="34" charset="0"/>
              </a:rPr>
              <a:t> seguiu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o chamado do viver.</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Oceanógrafa de alma,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ciência no olhar,</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Fez das correntes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sua forma de amar.</a:t>
            </a:r>
          </a:p>
        </p:txBody>
      </p:sp>
      <p:sp>
        <p:nvSpPr>
          <p:cNvPr id="7" name="CaixaDeTexto 6">
            <a:extLst>
              <a:ext uri="{FF2B5EF4-FFF2-40B4-BE49-F238E27FC236}">
                <a16:creationId xmlns:a16="http://schemas.microsoft.com/office/drawing/2014/main" id="{ACA84E78-C294-9377-4A26-132F4D252F8F}"/>
              </a:ext>
            </a:extLst>
          </p:cNvPr>
          <p:cNvSpPr txBox="1"/>
          <p:nvPr/>
        </p:nvSpPr>
        <p:spPr>
          <a:xfrm>
            <a:off x="516841" y="3713742"/>
            <a:ext cx="4654126" cy="3970318"/>
          </a:xfrm>
          <a:prstGeom prst="rect">
            <a:avLst/>
          </a:prstGeom>
          <a:noFill/>
        </p:spPr>
        <p:txBody>
          <a:bodyPr wrap="square">
            <a:spAutoFit/>
          </a:bodyPr>
          <a:lstStyle/>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Com mapas e dados,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traçou horizontes,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Entre navios e redes,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ergueu novas pontes.</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Estudou salinidade,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temperatura e luz,</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Revelou espécies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que o oceano conduz.</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Defendeu a vida, alertou o planeta,</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Que o mar é chave, que ciência também é beleza.</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Formou gerações, ensinou com paixão,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Levou esperança além da embarcação.</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 hoje, nas águas que dançam sem fim,</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Ecoa teu nome como doce clarim.</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Cada corrente repete tua história, </a:t>
            </a:r>
          </a:p>
          <a:p>
            <a:pPr>
              <a:buNone/>
            </a:pPr>
            <a:r>
              <a:rPr lang="pt-BR" sz="1400" b="1" kern="100" dirty="0">
                <a:effectLst/>
                <a:latin typeface="Arial" panose="020B0604020202020204" pitchFamily="34" charset="0"/>
                <a:ea typeface="Aptos" panose="020B0004020202020204" pitchFamily="34" charset="0"/>
                <a:cs typeface="Arial" panose="020B0604020202020204" pitchFamily="34" charset="0"/>
              </a:rPr>
              <a:t>guardando no azul tua eterna memória.</a:t>
            </a:r>
            <a:endParaRPr lang="pt-BR" sz="1400" dirty="0"/>
          </a:p>
        </p:txBody>
      </p:sp>
      <p:pic>
        <p:nvPicPr>
          <p:cNvPr id="8" name="Picture 2">
            <a:extLst>
              <a:ext uri="{FF2B5EF4-FFF2-40B4-BE49-F238E27FC236}">
                <a16:creationId xmlns:a16="http://schemas.microsoft.com/office/drawing/2014/main" id="{A874FAE6-2137-44A7-E08B-89DAB1908B9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94000"/>
                    </a14:imgEffect>
                  </a14:imgLayer>
                </a14:imgProps>
              </a:ext>
              <a:ext uri="{28A0092B-C50C-407E-A947-70E740481C1C}">
                <a14:useLocalDpi xmlns:a14="http://schemas.microsoft.com/office/drawing/2010/main" val="0"/>
              </a:ext>
            </a:extLst>
          </a:blip>
          <a:srcRect l="2705" t="4284" r="1643" b="4636"/>
          <a:stretch>
            <a:fillRect/>
          </a:stretch>
        </p:blipFill>
        <p:spPr bwMode="auto">
          <a:xfrm>
            <a:off x="4157700" y="632251"/>
            <a:ext cx="2147484" cy="2860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0288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9AB11DA3-81E6-D916-6D27-3529024487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t="5877" r="13237" b="9783"/>
          <a:stretch>
            <a:fillRect/>
          </a:stretch>
        </p:blipFill>
        <p:spPr bwMode="auto">
          <a:xfrm>
            <a:off x="540025" y="1379882"/>
            <a:ext cx="5777948" cy="70104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1D47A2C7-BDA5-545B-7120-64763C36D7D7}"/>
              </a:ext>
            </a:extLst>
          </p:cNvPr>
          <p:cNvSpPr txBox="1"/>
          <p:nvPr/>
        </p:nvSpPr>
        <p:spPr>
          <a:xfrm>
            <a:off x="514626" y="468244"/>
            <a:ext cx="389731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Maude Jane </a:t>
            </a:r>
            <a:r>
              <a:rPr lang="pt-BR" sz="2000" b="1" dirty="0" err="1">
                <a:solidFill>
                  <a:schemeClr val="bg1"/>
                </a:solidFill>
                <a:latin typeface="Arial" panose="020B0604020202020204" pitchFamily="34" charset="0"/>
                <a:cs typeface="Arial" panose="020B0604020202020204" pitchFamily="34" charset="0"/>
              </a:rPr>
              <a:t>Delap</a:t>
            </a:r>
            <a:endParaRPr lang="pt-BR" sz="2000" b="1"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56252F7D-1548-4A89-230A-3E7E4DEF474A}"/>
              </a:ext>
            </a:extLst>
          </p:cNvPr>
          <p:cNvSpPr txBox="1"/>
          <p:nvPr/>
        </p:nvSpPr>
        <p:spPr>
          <a:xfrm>
            <a:off x="1142584" y="8594034"/>
            <a:ext cx="4572829" cy="646331"/>
          </a:xfrm>
          <a:prstGeom prst="rect">
            <a:avLst/>
          </a:prstGeom>
          <a:noFill/>
        </p:spPr>
        <p:txBody>
          <a:bodyPr wrap="square">
            <a:spAutoFit/>
          </a:bodyPr>
          <a:lstStyle/>
          <a:p>
            <a:pPr algn="ctr"/>
            <a:r>
              <a:rPr lang="pt-BR" b="1" i="0" dirty="0">
                <a:solidFill>
                  <a:schemeClr val="bg1"/>
                </a:solidFill>
                <a:effectLst/>
                <a:latin typeface="Arial" panose="020B0604020202020204" pitchFamily="34" charset="0"/>
                <a:cs typeface="Arial" panose="020B0604020202020204" pitchFamily="34" charset="0"/>
              </a:rPr>
              <a:t>Bióloga autodidata, pioneira na criação de águas-vivas em aquários.</a:t>
            </a:r>
            <a:endParaRPr lang="pt-BR"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20704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DAD78155-002D-0EEF-0824-A340480186F2}"/>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CA42DEF1-E172-F757-BC77-2088766934E0}"/>
              </a:ext>
            </a:extLst>
          </p:cNvPr>
          <p:cNvSpPr/>
          <p:nvPr/>
        </p:nvSpPr>
        <p:spPr>
          <a:xfrm>
            <a:off x="3853708"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1B317071-63A4-D85F-D80B-3554414EFE3E}"/>
              </a:ext>
            </a:extLst>
          </p:cNvPr>
          <p:cNvSpPr txBox="1"/>
          <p:nvPr/>
        </p:nvSpPr>
        <p:spPr>
          <a:xfrm>
            <a:off x="574613" y="384601"/>
            <a:ext cx="2854387"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Maude Jane </a:t>
            </a:r>
            <a:r>
              <a:rPr lang="pt-BR" sz="2000" b="1" dirty="0" err="1">
                <a:solidFill>
                  <a:schemeClr val="bg1"/>
                </a:solidFill>
                <a:latin typeface="Arial" panose="020B0604020202020204" pitchFamily="34" charset="0"/>
                <a:cs typeface="Arial" panose="020B0604020202020204" pitchFamily="34" charset="0"/>
              </a:rPr>
              <a:t>Delap</a:t>
            </a:r>
            <a:endParaRPr lang="pt-BR" sz="2000" b="1"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610CAD7-315E-F4CD-3074-D314E9AD0A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t="5877" r="13237" b="9783"/>
          <a:stretch>
            <a:fillRect/>
          </a:stretch>
        </p:blipFill>
        <p:spPr bwMode="auto">
          <a:xfrm>
            <a:off x="3932767" y="670351"/>
            <a:ext cx="2333687" cy="2831468"/>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354D0D31-63CA-F138-6CE3-6D1A10765009}"/>
              </a:ext>
            </a:extLst>
          </p:cNvPr>
          <p:cNvSpPr txBox="1"/>
          <p:nvPr/>
        </p:nvSpPr>
        <p:spPr>
          <a:xfrm>
            <a:off x="574614" y="1438892"/>
            <a:ext cx="3015254" cy="203132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em tons de bege e marrom, evocando um ambiente vintage e científico. No centro, Maude Jane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Delap</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em pé, vestida com um longo casaco marrom escuro que lhe cobre quase todo o corpo, revelando apenas a saia listrada verticalmente em tons de marrom e bege.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7859CAA6-C296-D39C-82FF-F0E4567428BD}"/>
              </a:ext>
            </a:extLst>
          </p:cNvPr>
          <p:cNvSpPr txBox="1"/>
          <p:nvPr/>
        </p:nvSpPr>
        <p:spPr>
          <a:xfrm>
            <a:off x="574613" y="3793667"/>
            <a:ext cx="5708774" cy="547842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Seus sapatos de época, marrons, possuem pequenos botões laterais. Ela segura uma bolsa vermelha escura em sua mão direita, enquanto seu rosto, de pele clara com bochechas rosadas, exibe uma expressão serena. Seus cabelos castanhos estão presos em um coque, e ela usa um chapéu marrom escuro adornado com uma faixa preta.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fundo, um desenho grande e estilizado de uma medusa serve como um halo para a figura. Sobre essa forma, várias águas-vivas e um peixe pequeno nadam em meio a linhas curvas que sugerem movimento.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direita de Maude, há um conjunto de instrumentos de pesquisa: uma pena de escrever, papéis com anotações e desenhos de águas-vivas.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plano inferior, à esquerda, um aquário retangular de metal abriga três águas-vivas. Ao lado, dois livros marrons estão abertos no chão, com textos nas páginas.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inferior direito, a Península de Valência está desenhada no chão, com o nome "Valentia" escrito em letras maiúsculas.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Espalhadas pelo chão, há pequenas águas-vivas e desenhos de peixes, complementando o tema marinho da ilustração.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190251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00F7B6DE-58DD-89AA-BE4D-C7CD1DDCDFB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C3E2273B-DCA7-0EC6-DC45-71FE430CF228}"/>
              </a:ext>
            </a:extLst>
          </p:cNvPr>
          <p:cNvSpPr txBox="1"/>
          <p:nvPr/>
        </p:nvSpPr>
        <p:spPr>
          <a:xfrm>
            <a:off x="648631" y="431052"/>
            <a:ext cx="5343526"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Maude Jane </a:t>
            </a:r>
            <a:r>
              <a:rPr lang="pt-BR" sz="2000" b="1" dirty="0" err="1">
                <a:solidFill>
                  <a:schemeClr val="bg1"/>
                </a:solidFill>
                <a:latin typeface="Arial" panose="020B0604020202020204" pitchFamily="34" charset="0"/>
                <a:cs typeface="Arial" panose="020B0604020202020204" pitchFamily="34" charset="0"/>
              </a:rPr>
              <a:t>Delap</a:t>
            </a:r>
            <a:r>
              <a:rPr lang="pt-BR" sz="2000" b="1" dirty="0">
                <a:solidFill>
                  <a:schemeClr val="bg1"/>
                </a:solidFill>
                <a:latin typeface="Arial" panose="020B0604020202020204" pitchFamily="34" charset="0"/>
                <a:cs typeface="Arial" panose="020B0604020202020204" pitchFamily="34" charset="0"/>
              </a:rPr>
              <a:t> (1866 - 1953)</a:t>
            </a:r>
          </a:p>
        </p:txBody>
      </p:sp>
      <p:pic>
        <p:nvPicPr>
          <p:cNvPr id="4" name="Imagem 3">
            <a:extLst>
              <a:ext uri="{FF2B5EF4-FFF2-40B4-BE49-F238E27FC236}">
                <a16:creationId xmlns:a16="http://schemas.microsoft.com/office/drawing/2014/main" id="{A95C3A7D-E596-DA1B-E516-DC53C23F3B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026" y="8231849"/>
            <a:ext cx="1080000" cy="1080000"/>
          </a:xfrm>
          <a:prstGeom prst="rect">
            <a:avLst/>
          </a:prstGeom>
        </p:spPr>
      </p:pic>
      <p:sp>
        <p:nvSpPr>
          <p:cNvPr id="6" name="CaixaDeTexto 5">
            <a:extLst>
              <a:ext uri="{FF2B5EF4-FFF2-40B4-BE49-F238E27FC236}">
                <a16:creationId xmlns:a16="http://schemas.microsoft.com/office/drawing/2014/main" id="{A5DB34EB-1599-950B-7252-6D72CC8BF9E9}"/>
              </a:ext>
            </a:extLst>
          </p:cNvPr>
          <p:cNvSpPr txBox="1"/>
          <p:nvPr/>
        </p:nvSpPr>
        <p:spPr>
          <a:xfrm>
            <a:off x="1844511" y="8322365"/>
            <a:ext cx="4248978" cy="923330"/>
          </a:xfrm>
          <a:prstGeom prst="rect">
            <a:avLst/>
          </a:prstGeom>
          <a:noFill/>
        </p:spPr>
        <p:txBody>
          <a:bodyPr wrap="square">
            <a:spAutoFit/>
          </a:bodyPr>
          <a:lstStyle/>
          <a:p>
            <a:r>
              <a:rPr lang="pt-BR" b="1" dirty="0">
                <a:solidFill>
                  <a:schemeClr val="bg1"/>
                </a:solidFill>
                <a:latin typeface="Arial" panose="020B0604020202020204" pitchFamily="34" charset="0"/>
                <a:cs typeface="Arial" panose="020B0604020202020204" pitchFamily="34" charset="0"/>
              </a:rPr>
              <a:t>Observar uma medusa é como olhar um tesouro do oceano que poucos ousaram desvendar.</a:t>
            </a:r>
          </a:p>
        </p:txBody>
      </p:sp>
      <p:pic>
        <p:nvPicPr>
          <p:cNvPr id="3" name="Picture 2">
            <a:extLst>
              <a:ext uri="{FF2B5EF4-FFF2-40B4-BE49-F238E27FC236}">
                <a16:creationId xmlns:a16="http://schemas.microsoft.com/office/drawing/2014/main" id="{19F0997C-C6EA-D8F4-F3E3-E4A924A092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12" t="5877" r="13237" b="9783"/>
          <a:stretch>
            <a:fillRect/>
          </a:stretch>
        </p:blipFill>
        <p:spPr bwMode="auto">
          <a:xfrm>
            <a:off x="648631" y="1311965"/>
            <a:ext cx="5560737" cy="6746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12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8434CD67-4611-0B08-1AE3-2451FFE3DAF9}"/>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E90D9327-7998-BF86-CD37-C5D8FDCB6225}"/>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8C650A20-E5B7-E45D-D46C-49A1C1EB921B}"/>
              </a:ext>
            </a:extLst>
          </p:cNvPr>
          <p:cNvSpPr txBox="1"/>
          <p:nvPr/>
        </p:nvSpPr>
        <p:spPr>
          <a:xfrm>
            <a:off x="531856" y="454451"/>
            <a:ext cx="288897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Maude Jane </a:t>
            </a:r>
            <a:r>
              <a:rPr lang="pt-BR" sz="2000" b="1" dirty="0" err="1">
                <a:solidFill>
                  <a:schemeClr val="bg1"/>
                </a:solidFill>
                <a:latin typeface="Arial" panose="020B0604020202020204" pitchFamily="34" charset="0"/>
                <a:cs typeface="Arial" panose="020B0604020202020204" pitchFamily="34" charset="0"/>
              </a:rPr>
              <a:t>Delap</a:t>
            </a:r>
            <a:endParaRPr lang="pt-BR" sz="2000" b="1" dirty="0">
              <a:solidFill>
                <a:schemeClr val="bg1"/>
              </a:solidFill>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6D8FFF33-8DD4-D8E3-AE94-D6C77C581928}"/>
              </a:ext>
            </a:extLst>
          </p:cNvPr>
          <p:cNvSpPr txBox="1"/>
          <p:nvPr/>
        </p:nvSpPr>
        <p:spPr>
          <a:xfrm>
            <a:off x="574613" y="1601067"/>
            <a:ext cx="2854387"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SENHORA DAS MEDUSAS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costa da Irlanda,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rochas e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Maude sonhava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o azul a pulsar.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Sem laboratórios,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sem títulos, sem véu,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Fez da própria casa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um templo fiel.</a:t>
            </a:r>
          </a:p>
        </p:txBody>
      </p:sp>
      <p:sp>
        <p:nvSpPr>
          <p:cNvPr id="7" name="CaixaDeTexto 6">
            <a:extLst>
              <a:ext uri="{FF2B5EF4-FFF2-40B4-BE49-F238E27FC236}">
                <a16:creationId xmlns:a16="http://schemas.microsoft.com/office/drawing/2014/main" id="{80BA69AD-6542-D68E-110A-957A335C75FE}"/>
              </a:ext>
            </a:extLst>
          </p:cNvPr>
          <p:cNvSpPr txBox="1"/>
          <p:nvPr/>
        </p:nvSpPr>
        <p:spPr>
          <a:xfrm>
            <a:off x="540026" y="3847836"/>
            <a:ext cx="4457276" cy="440120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frascos e redes, colheu o saber,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Criou aquários para a vida entender.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Medusas dançavam sob seu olhar,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Ciclo de Vida começou a desvendar.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cultivar no lar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Criaturas marinhas para estudar.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paciência e ciência, escreveu lições,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ecoam ainda em novas gerações.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Recusou convites, preferiu o solo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Da ilha querida, sua inspiração.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Mostrou ao mundo que paixão e rigor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Podem florescer longe do esplendor.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brilha 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esperança como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Maude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Delap</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farol no horizonte abissal.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nas danças das medusas, tua ciência pulsa.</a:t>
            </a:r>
          </a:p>
        </p:txBody>
      </p:sp>
      <p:pic>
        <p:nvPicPr>
          <p:cNvPr id="8" name="Picture 2">
            <a:extLst>
              <a:ext uri="{FF2B5EF4-FFF2-40B4-BE49-F238E27FC236}">
                <a16:creationId xmlns:a16="http://schemas.microsoft.com/office/drawing/2014/main" id="{D5BF9775-26C5-C08C-B22B-F23209674E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t="5877" r="13237" b="9783"/>
          <a:stretch>
            <a:fillRect/>
          </a:stretch>
        </p:blipFill>
        <p:spPr bwMode="auto">
          <a:xfrm>
            <a:off x="4068231" y="670351"/>
            <a:ext cx="2333687" cy="2831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6767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CA092062-8B95-3F7D-AF97-BDAA867A55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42" t="7549" r="10919" b="7449"/>
          <a:stretch>
            <a:fillRect/>
          </a:stretch>
        </p:blipFill>
        <p:spPr bwMode="auto">
          <a:xfrm>
            <a:off x="757237" y="1382931"/>
            <a:ext cx="5352016" cy="7023652"/>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16A3ECF-E524-3D90-BB72-00C1C14186AC}"/>
              </a:ext>
            </a:extLst>
          </p:cNvPr>
          <p:cNvSpPr txBox="1"/>
          <p:nvPr/>
        </p:nvSpPr>
        <p:spPr>
          <a:xfrm>
            <a:off x="757237" y="384601"/>
            <a:ext cx="4255030"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Marie </a:t>
            </a:r>
            <a:r>
              <a:rPr lang="pt-BR" sz="2000" b="1" dirty="0" err="1">
                <a:solidFill>
                  <a:schemeClr val="bg1"/>
                </a:solidFill>
                <a:latin typeface="Arial" panose="020B0604020202020204" pitchFamily="34" charset="0"/>
                <a:cs typeface="Arial" panose="020B0604020202020204" pitchFamily="34" charset="0"/>
              </a:rPr>
              <a:t>Tharp</a:t>
            </a:r>
            <a:endParaRPr lang="pt-BR" sz="2000" b="1" dirty="0">
              <a:solidFill>
                <a:schemeClr val="bg1"/>
              </a:solidFill>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447C6336-3ECD-4DDA-9EBA-549AF0E42265}"/>
              </a:ext>
            </a:extLst>
          </p:cNvPr>
          <p:cNvSpPr txBox="1"/>
          <p:nvPr/>
        </p:nvSpPr>
        <p:spPr>
          <a:xfrm>
            <a:off x="1549676" y="8697027"/>
            <a:ext cx="3758648" cy="646331"/>
          </a:xfrm>
          <a:prstGeom prst="rect">
            <a:avLst/>
          </a:prstGeom>
          <a:noFill/>
        </p:spPr>
        <p:txBody>
          <a:bodyPr wrap="square">
            <a:spAutoFit/>
          </a:bodyPr>
          <a:lstStyle/>
          <a:p>
            <a:pPr algn="ctr"/>
            <a:r>
              <a:rPr lang="pt-BR" b="1" i="0" dirty="0">
                <a:solidFill>
                  <a:schemeClr val="bg1"/>
                </a:solidFill>
                <a:effectLst/>
                <a:latin typeface="Arial" panose="020B0604020202020204" pitchFamily="34" charset="0"/>
                <a:cs typeface="Arial" panose="020B0604020202020204" pitchFamily="34" charset="0"/>
              </a:rPr>
              <a:t>A primeira pessoa a mapear o fundo de todo o oceano.</a:t>
            </a:r>
            <a:endParaRPr lang="pt-BR"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10141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A4D7EA22-1175-CDA2-C8A3-46575DE98F3A}"/>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24FA971-3010-E06D-1F0A-EBD763A5820A}"/>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26E854AE-6A3D-6E29-84BE-665E21E80A43}"/>
              </a:ext>
            </a:extLst>
          </p:cNvPr>
          <p:cNvSpPr txBox="1"/>
          <p:nvPr/>
        </p:nvSpPr>
        <p:spPr>
          <a:xfrm>
            <a:off x="567070" y="435214"/>
            <a:ext cx="2861930"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Marie </a:t>
            </a:r>
            <a:r>
              <a:rPr lang="pt-BR" sz="2000" b="1" dirty="0" err="1">
                <a:solidFill>
                  <a:schemeClr val="bg1"/>
                </a:solidFill>
                <a:latin typeface="Arial" panose="020B0604020202020204" pitchFamily="34" charset="0"/>
                <a:cs typeface="Arial" panose="020B0604020202020204" pitchFamily="34" charset="0"/>
              </a:rPr>
              <a:t>Tharp</a:t>
            </a:r>
            <a:endParaRPr lang="pt-BR" sz="2000" b="1"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FE94534-9CBB-3D21-7296-EBF7D56317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42" t="7549" r="10919" b="7449"/>
          <a:stretch>
            <a:fillRect/>
          </a:stretch>
        </p:blipFill>
        <p:spPr bwMode="auto">
          <a:xfrm>
            <a:off x="4138426" y="644952"/>
            <a:ext cx="2203302" cy="2891476"/>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2BA0A217-66A6-4F83-2671-DE2BCF16429D}"/>
              </a:ext>
            </a:extLst>
          </p:cNvPr>
          <p:cNvSpPr txBox="1"/>
          <p:nvPr/>
        </p:nvSpPr>
        <p:spPr>
          <a:xfrm>
            <a:off x="489098" y="1389322"/>
            <a:ext cx="3251052" cy="203132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em cores suaves, onde Marie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Tharp</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é o ponto focal, ocupando a maior parte do espaço vertical da imagem.</a:t>
            </a:r>
          </a:p>
          <a:p>
            <a:pPr>
              <a:buNone/>
            </a:pP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está em pé, com a mão direita na cintura e o braço esquerdo estendido, apoiado em uma mesa de desenho.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B5320A88-BD1B-CA66-DBAF-52054F162389}"/>
              </a:ext>
            </a:extLst>
          </p:cNvPr>
          <p:cNvSpPr txBox="1"/>
          <p:nvPr/>
        </p:nvSpPr>
        <p:spPr>
          <a:xfrm>
            <a:off x="489098" y="3782650"/>
            <a:ext cx="5431021" cy="526297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Marie tem cabelos castanhos presos em um coque, usa óculos de armação dourada e brincos pequenos.</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Veste uma blusa preta de gola alta e uma saia marrom escura que chega até os joelhos. Seus pés calçam sapatos pretos com tiras no tornozelo. Ela sorri levemente, com uma expressão amigável.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Atrás de Marie, uma mesa de desenho inclinada exibe um mapa-múndi estilizado em tons de rosa e dourado. Sobre a mesa, há uma luminária preta de braço articulado, um compasso de desenho e um lápis marrom.</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direita de Marie, há um conjunto de rolos de mapas brancos verticais, e uma régua marrom está apoiada ao lado deles. No canto inferior esquerdo, um globo terrestre estilizado em tons de rosa, dourado e branco repousa sobre uma base triangular.</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da imagem apresenta um padrão geométrico sutil em tons de rosa e branco, que lembra um gráfico ou diagrama.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iluminação é suave e difusa, sem sombras fortes, criando uma atmosfera acolhedora e profissional.</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9299993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DAC716DA-104B-BBFB-4C83-0B2B18B4498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22EDA5C8-6BF0-13F4-DD74-6AEC17ABA1D1}"/>
              </a:ext>
            </a:extLst>
          </p:cNvPr>
          <p:cNvSpPr txBox="1"/>
          <p:nvPr/>
        </p:nvSpPr>
        <p:spPr>
          <a:xfrm>
            <a:off x="687387" y="384601"/>
            <a:ext cx="335756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Marie </a:t>
            </a:r>
            <a:r>
              <a:rPr lang="pt-BR" sz="2000" b="1" dirty="0" err="1">
                <a:solidFill>
                  <a:schemeClr val="bg1"/>
                </a:solidFill>
                <a:latin typeface="Arial" panose="020B0604020202020204" pitchFamily="34" charset="0"/>
                <a:cs typeface="Arial" panose="020B0604020202020204" pitchFamily="34" charset="0"/>
              </a:rPr>
              <a:t>Tharp</a:t>
            </a:r>
            <a:r>
              <a:rPr lang="pt-BR" sz="2000" b="1" dirty="0">
                <a:solidFill>
                  <a:schemeClr val="bg1"/>
                </a:solidFill>
                <a:latin typeface="Arial" panose="020B0604020202020204" pitchFamily="34" charset="0"/>
                <a:cs typeface="Arial" panose="020B0604020202020204" pitchFamily="34" charset="0"/>
              </a:rPr>
              <a:t> (1920-2006)</a:t>
            </a:r>
          </a:p>
        </p:txBody>
      </p:sp>
      <p:pic>
        <p:nvPicPr>
          <p:cNvPr id="4" name="Imagem 3">
            <a:extLst>
              <a:ext uri="{FF2B5EF4-FFF2-40B4-BE49-F238E27FC236}">
                <a16:creationId xmlns:a16="http://schemas.microsoft.com/office/drawing/2014/main" id="{1640E0EA-2B5B-41A6-BF17-27F1F1BE8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613" y="8151918"/>
            <a:ext cx="1080000" cy="1080000"/>
          </a:xfrm>
          <a:prstGeom prst="rect">
            <a:avLst/>
          </a:prstGeom>
        </p:spPr>
      </p:pic>
      <p:sp>
        <p:nvSpPr>
          <p:cNvPr id="6" name="CaixaDeTexto 5">
            <a:extLst>
              <a:ext uri="{FF2B5EF4-FFF2-40B4-BE49-F238E27FC236}">
                <a16:creationId xmlns:a16="http://schemas.microsoft.com/office/drawing/2014/main" id="{9B1E1192-83A5-CC10-7E3A-0FBAE9236A81}"/>
              </a:ext>
            </a:extLst>
          </p:cNvPr>
          <p:cNvSpPr txBox="1"/>
          <p:nvPr/>
        </p:nvSpPr>
        <p:spPr>
          <a:xfrm>
            <a:off x="1891667" y="8302141"/>
            <a:ext cx="3767839" cy="584775"/>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Mapeei o fundo do oceano</a:t>
            </a:r>
          </a:p>
          <a:p>
            <a:r>
              <a:rPr lang="pt-BR" sz="1600" b="1" dirty="0">
                <a:solidFill>
                  <a:schemeClr val="bg1"/>
                </a:solidFill>
                <a:latin typeface="Arial" panose="020B0604020202020204" pitchFamily="34" charset="0"/>
                <a:cs typeface="Arial" panose="020B0604020202020204" pitchFamily="34" charset="0"/>
              </a:rPr>
              <a:t>e revelei sua história.</a:t>
            </a:r>
          </a:p>
        </p:txBody>
      </p:sp>
      <p:pic>
        <p:nvPicPr>
          <p:cNvPr id="3" name="Picture 2">
            <a:extLst>
              <a:ext uri="{FF2B5EF4-FFF2-40B4-BE49-F238E27FC236}">
                <a16:creationId xmlns:a16="http://schemas.microsoft.com/office/drawing/2014/main" id="{1080564A-26C9-FAF2-6951-164188EAD9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42" t="7549" r="10919" b="7449"/>
          <a:stretch>
            <a:fillRect/>
          </a:stretch>
        </p:blipFill>
        <p:spPr bwMode="auto">
          <a:xfrm>
            <a:off x="895073" y="1220432"/>
            <a:ext cx="5067853" cy="6650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8930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40705A89-216E-5F8A-6B90-DFF3CF0E52AC}"/>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5AC2D434-112C-A68B-0DB2-10F79CAA103B}"/>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65692C2B-28BA-ED62-7188-B769929D8F8C}"/>
              </a:ext>
            </a:extLst>
          </p:cNvPr>
          <p:cNvSpPr txBox="1"/>
          <p:nvPr/>
        </p:nvSpPr>
        <p:spPr>
          <a:xfrm>
            <a:off x="552893" y="384601"/>
            <a:ext cx="2876107"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Marie </a:t>
            </a:r>
            <a:r>
              <a:rPr lang="pt-BR" sz="2000" b="1" dirty="0" err="1">
                <a:solidFill>
                  <a:schemeClr val="bg1"/>
                </a:solidFill>
                <a:latin typeface="Arial" panose="020B0604020202020204" pitchFamily="34" charset="0"/>
                <a:cs typeface="Arial" panose="020B0604020202020204" pitchFamily="34" charset="0"/>
              </a:rPr>
              <a:t>Tharp</a:t>
            </a:r>
            <a:endParaRPr lang="pt-BR" sz="2000" b="1" dirty="0">
              <a:solidFill>
                <a:schemeClr val="bg1"/>
              </a:solidFill>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3AB64542-53C7-2C6C-55D1-AD24452149C9}"/>
              </a:ext>
            </a:extLst>
          </p:cNvPr>
          <p:cNvSpPr txBox="1"/>
          <p:nvPr/>
        </p:nvSpPr>
        <p:spPr>
          <a:xfrm>
            <a:off x="552893" y="1386605"/>
            <a:ext cx="3430772"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CARTÓGRAFA DO ABISMO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mapas e sonhos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tua visão,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Marie desenhou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da imensidão.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lápis e dados,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traçou o relevo,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Revelou ao mundo,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seu longevo.</a:t>
            </a:r>
          </a:p>
        </p:txBody>
      </p:sp>
      <p:sp>
        <p:nvSpPr>
          <p:cNvPr id="7" name="CaixaDeTexto 6">
            <a:extLst>
              <a:ext uri="{FF2B5EF4-FFF2-40B4-BE49-F238E27FC236}">
                <a16:creationId xmlns:a16="http://schemas.microsoft.com/office/drawing/2014/main" id="{ED34E8D8-754D-9BB5-B1D6-3C56C3C5AE12}"/>
              </a:ext>
            </a:extLst>
          </p:cNvPr>
          <p:cNvSpPr txBox="1"/>
          <p:nvPr/>
        </p:nvSpPr>
        <p:spPr>
          <a:xfrm>
            <a:off x="552893" y="3827720"/>
            <a:ext cx="4338084" cy="440120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silêncio dos gráficos, surgiu a verdade: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Montanhas submersas, uma realidade.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dorsal oceânica, coluna do 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Prova do movimento a nos transformar.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Chamaram de mito, negaram teu saber,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Mas tua Ciência fez o mundo entender.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a Terra respira, que os continentes dançam,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nas profundezas, as placas balançam.</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a mostrar com coragem e razão,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Oceano guarda a chave da criação.</a:t>
            </a:r>
          </a:p>
          <a:p>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E cada linha do abismo desenha tua visão.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esperança como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Marie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Tharp</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farol no horizonte global.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cada mapa celebre tua voz,</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que o oceano te guarde entre nós.</a:t>
            </a:r>
          </a:p>
        </p:txBody>
      </p:sp>
      <p:pic>
        <p:nvPicPr>
          <p:cNvPr id="8" name="Picture 2">
            <a:extLst>
              <a:ext uri="{FF2B5EF4-FFF2-40B4-BE49-F238E27FC236}">
                <a16:creationId xmlns:a16="http://schemas.microsoft.com/office/drawing/2014/main" id="{BED65F88-7015-7C7A-A532-25C759ADD3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42" t="7549" r="10919" b="7449"/>
          <a:stretch>
            <a:fillRect/>
          </a:stretch>
        </p:blipFill>
        <p:spPr bwMode="auto">
          <a:xfrm>
            <a:off x="4135671" y="625902"/>
            <a:ext cx="2203302" cy="289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7538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163F3929-D194-1F84-3ABB-5EF11A59EA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33" t="7337" r="12657" b="7418"/>
          <a:stretch>
            <a:fillRect/>
          </a:stretch>
        </p:blipFill>
        <p:spPr bwMode="auto">
          <a:xfrm>
            <a:off x="891207" y="1280659"/>
            <a:ext cx="5075583" cy="7036905"/>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AA47A0D0-84FB-8B20-703A-B835F7F4966C}"/>
              </a:ext>
            </a:extLst>
          </p:cNvPr>
          <p:cNvSpPr txBox="1"/>
          <p:nvPr/>
        </p:nvSpPr>
        <p:spPr>
          <a:xfrm>
            <a:off x="757237" y="384601"/>
            <a:ext cx="4255030"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Mary Sears</a:t>
            </a:r>
          </a:p>
        </p:txBody>
      </p:sp>
      <p:sp>
        <p:nvSpPr>
          <p:cNvPr id="4" name="CaixaDeTexto 3">
            <a:extLst>
              <a:ext uri="{FF2B5EF4-FFF2-40B4-BE49-F238E27FC236}">
                <a16:creationId xmlns:a16="http://schemas.microsoft.com/office/drawing/2014/main" id="{7BFE8B26-32A1-0896-4C14-919CB9F254EB}"/>
              </a:ext>
            </a:extLst>
          </p:cNvPr>
          <p:cNvSpPr txBox="1"/>
          <p:nvPr/>
        </p:nvSpPr>
        <p:spPr>
          <a:xfrm>
            <a:off x="891208" y="8505736"/>
            <a:ext cx="5075582" cy="646331"/>
          </a:xfrm>
          <a:prstGeom prst="rect">
            <a:avLst/>
          </a:prstGeom>
          <a:noFill/>
        </p:spPr>
        <p:txBody>
          <a:bodyPr wrap="square">
            <a:spAutoFit/>
          </a:bodyPr>
          <a:lstStyle/>
          <a:p>
            <a:pPr algn="ctr"/>
            <a:r>
              <a:rPr lang="pt-BR" b="1" i="0" dirty="0">
                <a:solidFill>
                  <a:schemeClr val="bg1"/>
                </a:solidFill>
                <a:effectLst/>
                <a:latin typeface="Arial" panose="020B0604020202020204" pitchFamily="34" charset="0"/>
                <a:cs typeface="Arial" panose="020B0604020202020204" pitchFamily="34" charset="0"/>
              </a:rPr>
              <a:t>Comandante da 1ª Unidade de Oceanografia da Marinha Norte-Americana</a:t>
            </a:r>
            <a:endParaRPr lang="pt-BR"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15839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183A0835-A566-1372-F250-BD9118BAC905}"/>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6B519C97-46CA-A0AE-25DE-9098AFB04B05}"/>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7459A7BF-E336-65DF-5053-9CBD9279708D}"/>
              </a:ext>
            </a:extLst>
          </p:cNvPr>
          <p:cNvSpPr txBox="1"/>
          <p:nvPr/>
        </p:nvSpPr>
        <p:spPr>
          <a:xfrm>
            <a:off x="545805" y="384601"/>
            <a:ext cx="2883195"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Mary Sears</a:t>
            </a:r>
          </a:p>
        </p:txBody>
      </p:sp>
      <p:pic>
        <p:nvPicPr>
          <p:cNvPr id="3" name="Picture 2">
            <a:extLst>
              <a:ext uri="{FF2B5EF4-FFF2-40B4-BE49-F238E27FC236}">
                <a16:creationId xmlns:a16="http://schemas.microsoft.com/office/drawing/2014/main" id="{AFF5A13F-0770-9668-A36A-CE4433D7CF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33" t="7337" r="12657" b="7418"/>
          <a:stretch>
            <a:fillRect/>
          </a:stretch>
        </p:blipFill>
        <p:spPr bwMode="auto">
          <a:xfrm>
            <a:off x="4212166" y="625901"/>
            <a:ext cx="2083095" cy="2888051"/>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44C00F51-C552-F56F-430C-CFE0378D9E7D}"/>
              </a:ext>
            </a:extLst>
          </p:cNvPr>
          <p:cNvSpPr txBox="1"/>
          <p:nvPr/>
        </p:nvSpPr>
        <p:spPr>
          <a:xfrm>
            <a:off x="545805" y="1438938"/>
            <a:ext cx="3035042"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com cores suaves e design vintage. No centro, Mary Sears está em pé, vestida com um uniforme azul-marinho que sugere uma oficial da marinha.</a:t>
            </a:r>
          </a:p>
          <a:p>
            <a:pPr>
              <a:buNone/>
            </a:pPr>
            <a:endPar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Mary usa um chapéu branco com uma insígnia dourada e preta, óculos redondos e tem um penteado castanho curto.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025C682B-8651-D858-BB75-E41383B49E90}"/>
              </a:ext>
            </a:extLst>
          </p:cNvPr>
          <p:cNvSpPr txBox="1"/>
          <p:nvPr/>
        </p:nvSpPr>
        <p:spPr>
          <a:xfrm>
            <a:off x="545805" y="3905693"/>
            <a:ext cx="5766390" cy="547842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segura uma pasta marrom grande com a inscrição "WHOI" em letras brancas dentro de um círculo rosa claro.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Sua expressão facial é séria e concentrada.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Atrás dela, no plano de fundo, há um navio branco com detalhes em vermelho, identificado como "US Naval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Ship</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Mary Sears". O navio está estilizado e simplificado, com uma torre alta e uma linha d'água vermelha.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ambiente ao redor de Mary e do navio é azul-acinzentado, adornado com ícones de elementos de pesquisa científica marinha. Os ícones incluem:</a:t>
            </a:r>
          </a:p>
          <a:p>
            <a:pPr>
              <a:buNone/>
            </a:pP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Microorganismos</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como bactérias e protozoários.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Prédio de uma academia de pesquisa ou da marinha.</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Livros abertos, sugerindo estudo e conhecimento.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Frascos de laboratório contendo líquidos.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Setas curvas que indicam movimento ou processos.</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Uma caixa acinzentada de arquivo.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Os objetos criam uma composição equilibrada e informativa, com elementos científicos ao redor de Mary e do navio.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iluminação é difusa e suave, criando um atmosfera focada na importância da pesquisa e do conhecimento científico no ambiente marinho.</a:t>
            </a:r>
            <a:endParaRPr lang="pt-BR" sz="1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866047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1810F127-291E-4AE6-0CC4-56A0EE31B79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32B2C1D0-B862-D5E5-8C36-84BA3A6E09C3}"/>
              </a:ext>
            </a:extLst>
          </p:cNvPr>
          <p:cNvSpPr txBox="1"/>
          <p:nvPr/>
        </p:nvSpPr>
        <p:spPr>
          <a:xfrm>
            <a:off x="757237" y="384601"/>
            <a:ext cx="4255030"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Mary Sears (1905-1997)</a:t>
            </a:r>
          </a:p>
        </p:txBody>
      </p:sp>
      <p:pic>
        <p:nvPicPr>
          <p:cNvPr id="4" name="Imagem 3">
            <a:extLst>
              <a:ext uri="{FF2B5EF4-FFF2-40B4-BE49-F238E27FC236}">
                <a16:creationId xmlns:a16="http://schemas.microsoft.com/office/drawing/2014/main" id="{533889FC-B79A-62FB-DD80-6D172A986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387" y="8216569"/>
            <a:ext cx="1080000" cy="1080000"/>
          </a:xfrm>
          <a:prstGeom prst="rect">
            <a:avLst/>
          </a:prstGeom>
        </p:spPr>
      </p:pic>
      <p:sp>
        <p:nvSpPr>
          <p:cNvPr id="6" name="CaixaDeTexto 5">
            <a:extLst>
              <a:ext uri="{FF2B5EF4-FFF2-40B4-BE49-F238E27FC236}">
                <a16:creationId xmlns:a16="http://schemas.microsoft.com/office/drawing/2014/main" id="{A3000B71-E157-167A-DFAA-1DC9A3EC54F2}"/>
              </a:ext>
            </a:extLst>
          </p:cNvPr>
          <p:cNvSpPr txBox="1"/>
          <p:nvPr/>
        </p:nvSpPr>
        <p:spPr>
          <a:xfrm>
            <a:off x="1751778" y="8341070"/>
            <a:ext cx="4145552" cy="830997"/>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Cada corrente, cada profundidade, cada detalhe do oceano pode mudar o curso da História da Vida.</a:t>
            </a:r>
          </a:p>
        </p:txBody>
      </p:sp>
      <p:pic>
        <p:nvPicPr>
          <p:cNvPr id="3" name="Picture 2">
            <a:extLst>
              <a:ext uri="{FF2B5EF4-FFF2-40B4-BE49-F238E27FC236}">
                <a16:creationId xmlns:a16="http://schemas.microsoft.com/office/drawing/2014/main" id="{72B82E4A-AA65-061B-DF44-0B98674642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33" t="7337" r="12657" b="7418"/>
          <a:stretch>
            <a:fillRect/>
          </a:stretch>
        </p:blipFill>
        <p:spPr bwMode="auto">
          <a:xfrm>
            <a:off x="960669" y="1278544"/>
            <a:ext cx="4936661" cy="684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567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22F30759-C99C-3715-9B8A-8362E3E187A7}"/>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A112E8F6-EFD0-8959-291C-A99795AF44AE}"/>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9A270A0D-C4D8-7082-24C3-C7E707F25603}"/>
              </a:ext>
            </a:extLst>
          </p:cNvPr>
          <p:cNvSpPr txBox="1"/>
          <p:nvPr/>
        </p:nvSpPr>
        <p:spPr>
          <a:xfrm>
            <a:off x="568657" y="384601"/>
            <a:ext cx="2860343"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Mary Sears</a:t>
            </a:r>
          </a:p>
        </p:txBody>
      </p:sp>
      <p:sp>
        <p:nvSpPr>
          <p:cNvPr id="5" name="CaixaDeTexto 4">
            <a:extLst>
              <a:ext uri="{FF2B5EF4-FFF2-40B4-BE49-F238E27FC236}">
                <a16:creationId xmlns:a16="http://schemas.microsoft.com/office/drawing/2014/main" id="{5853EB28-A561-F1FE-FE26-F54891948F47}"/>
              </a:ext>
            </a:extLst>
          </p:cNvPr>
          <p:cNvSpPr txBox="1"/>
          <p:nvPr/>
        </p:nvSpPr>
        <p:spPr>
          <a:xfrm>
            <a:off x="516731" y="1423916"/>
            <a:ext cx="3152776"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OCEANÓGRAFA INVISÍVEL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silêncio das ondas,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tua missão,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Mary Sears guiou ciência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precisão.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mapas e dados,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traçou o caminho,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Quando o mundo ardia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em bombas e conflito.</a:t>
            </a:r>
          </a:p>
        </p:txBody>
      </p:sp>
      <p:sp>
        <p:nvSpPr>
          <p:cNvPr id="7" name="CaixaDeTexto 6">
            <a:extLst>
              <a:ext uri="{FF2B5EF4-FFF2-40B4-BE49-F238E27FC236}">
                <a16:creationId xmlns:a16="http://schemas.microsoft.com/office/drawing/2014/main" id="{2A603D91-FA70-8E89-EC3F-E78A5B09FCF4}"/>
              </a:ext>
            </a:extLst>
          </p:cNvPr>
          <p:cNvSpPr txBox="1"/>
          <p:nvPr/>
        </p:nvSpPr>
        <p:spPr>
          <a:xfrm>
            <a:off x="516731" y="4002114"/>
            <a:ext cx="4451054" cy="4185761"/>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Segunda Guerra,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saber brilhou,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Oceanos abertos,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tua mente decifrou.</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cartas e correntes,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salvou embarcações,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Fez da oceanografia,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seu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brazão</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erguer-se no campo,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coragem e ciência, sem medo nem trampo.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Fundou sociedades, abriu horizontes,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mares e livros, ergueu novas pontes.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águas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esperança como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Nos mapas do mar,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Mary Sears é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farol no horizonte naval.</a:t>
            </a:r>
          </a:p>
        </p:txBody>
      </p:sp>
      <p:pic>
        <p:nvPicPr>
          <p:cNvPr id="8" name="Picture 2">
            <a:extLst>
              <a:ext uri="{FF2B5EF4-FFF2-40B4-BE49-F238E27FC236}">
                <a16:creationId xmlns:a16="http://schemas.microsoft.com/office/drawing/2014/main" id="{01E4B09C-AF8C-1151-14A8-E31D204CE2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33" t="7337" r="12657" b="7418"/>
          <a:stretch>
            <a:fillRect/>
          </a:stretch>
        </p:blipFill>
        <p:spPr bwMode="auto">
          <a:xfrm>
            <a:off x="4229099" y="625901"/>
            <a:ext cx="2083095" cy="2888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0955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CF6BB3E1-B4DC-FAD0-DD20-1213687708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t="3861" r="2609" b="4776"/>
          <a:stretch>
            <a:fillRect/>
          </a:stretch>
        </p:blipFill>
        <p:spPr bwMode="auto">
          <a:xfrm>
            <a:off x="593032" y="1230641"/>
            <a:ext cx="5671931" cy="7497114"/>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C4E3B65F-3DCC-2102-81C7-6CCB8ACAA224}"/>
              </a:ext>
            </a:extLst>
          </p:cNvPr>
          <p:cNvSpPr txBox="1"/>
          <p:nvPr/>
        </p:nvSpPr>
        <p:spPr>
          <a:xfrm>
            <a:off x="1493721" y="8865910"/>
            <a:ext cx="3870555" cy="646331"/>
          </a:xfrm>
          <a:prstGeom prst="rect">
            <a:avLst/>
          </a:prstGeom>
          <a:noFill/>
        </p:spPr>
        <p:txBody>
          <a:bodyPr wrap="square">
            <a:spAutoFit/>
          </a:bodyPr>
          <a:lstStyle/>
          <a:p>
            <a:pPr algn="ctr">
              <a:buNone/>
            </a:pPr>
            <a:r>
              <a:rPr lang="pt-BR" b="1" i="0" dirty="0">
                <a:solidFill>
                  <a:schemeClr val="bg1"/>
                </a:solidFill>
                <a:effectLst/>
                <a:latin typeface="Arial" panose="020B0604020202020204" pitchFamily="34" charset="0"/>
                <a:cs typeface="Arial" panose="020B0604020202020204" pitchFamily="34" charset="0"/>
              </a:rPr>
              <a:t>Bióloga marinha pioneira na conscientização ambiental.</a:t>
            </a:r>
          </a:p>
        </p:txBody>
      </p:sp>
      <p:sp>
        <p:nvSpPr>
          <p:cNvPr id="4" name="CaixaDeTexto 3">
            <a:extLst>
              <a:ext uri="{FF2B5EF4-FFF2-40B4-BE49-F238E27FC236}">
                <a16:creationId xmlns:a16="http://schemas.microsoft.com/office/drawing/2014/main" id="{807FC08F-6D6E-630B-A20E-F9E8558F1024}"/>
              </a:ext>
            </a:extLst>
          </p:cNvPr>
          <p:cNvSpPr txBox="1"/>
          <p:nvPr/>
        </p:nvSpPr>
        <p:spPr>
          <a:xfrm>
            <a:off x="593034" y="384601"/>
            <a:ext cx="3526896"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Rachel Carson</a:t>
            </a:r>
          </a:p>
        </p:txBody>
      </p:sp>
    </p:spTree>
    <p:extLst>
      <p:ext uri="{BB962C8B-B14F-4D97-AF65-F5344CB8AC3E}">
        <p14:creationId xmlns:p14="http://schemas.microsoft.com/office/powerpoint/2010/main" val="11534854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4672276C-FEE3-B0D1-4C49-BB83228EF955}"/>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9CEB02B8-9517-230C-5B2D-8308C6944E3F}"/>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4" name="CaixaDeTexto 3">
            <a:extLst>
              <a:ext uri="{FF2B5EF4-FFF2-40B4-BE49-F238E27FC236}">
                <a16:creationId xmlns:a16="http://schemas.microsoft.com/office/drawing/2014/main" id="{39A31FB6-E1D8-9B34-F55D-9E2FE27F107F}"/>
              </a:ext>
            </a:extLst>
          </p:cNvPr>
          <p:cNvSpPr txBox="1"/>
          <p:nvPr/>
        </p:nvSpPr>
        <p:spPr>
          <a:xfrm>
            <a:off x="552893" y="375797"/>
            <a:ext cx="2876107"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Rachel Carson</a:t>
            </a:r>
          </a:p>
        </p:txBody>
      </p:sp>
      <p:pic>
        <p:nvPicPr>
          <p:cNvPr id="2" name="Picture 2">
            <a:extLst>
              <a:ext uri="{FF2B5EF4-FFF2-40B4-BE49-F238E27FC236}">
                <a16:creationId xmlns:a16="http://schemas.microsoft.com/office/drawing/2014/main" id="{AD9D169B-AD89-702B-8C4E-4B3516F055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t="3861" r="2609" b="4776"/>
          <a:stretch>
            <a:fillRect/>
          </a:stretch>
        </p:blipFill>
        <p:spPr bwMode="auto">
          <a:xfrm>
            <a:off x="4166744" y="625901"/>
            <a:ext cx="2138363" cy="2898349"/>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9D2DC9AC-6835-D1A2-0F94-9E8F7BE91A3D}"/>
              </a:ext>
            </a:extLst>
          </p:cNvPr>
          <p:cNvSpPr txBox="1"/>
          <p:nvPr/>
        </p:nvSpPr>
        <p:spPr>
          <a:xfrm>
            <a:off x="552893" y="1371828"/>
            <a:ext cx="3429000" cy="2462213"/>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apresenta Rachel Carson como figura central, envolta em elementos científicos e marinhos.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Rachel, de pele clara e cabelos ruivos cacheados, está sentada sobre uma pilha de sete livros de cores marrons e bege. Ela veste uma blusa branca de mangas curtas e calças marrons largas. Seus pés calçam sapatos baixos também marrons. </a:t>
            </a:r>
          </a:p>
        </p:txBody>
      </p:sp>
      <p:sp>
        <p:nvSpPr>
          <p:cNvPr id="9" name="CaixaDeTexto 8">
            <a:extLst>
              <a:ext uri="{FF2B5EF4-FFF2-40B4-BE49-F238E27FC236}">
                <a16:creationId xmlns:a16="http://schemas.microsoft.com/office/drawing/2014/main" id="{4CF1BD54-84D5-034E-EC34-FA74CD2400DA}"/>
              </a:ext>
            </a:extLst>
          </p:cNvPr>
          <p:cNvSpPr txBox="1"/>
          <p:nvPr/>
        </p:nvSpPr>
        <p:spPr>
          <a:xfrm>
            <a:off x="552892" y="3965944"/>
            <a:ext cx="5730949" cy="526297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está posicionada de perfil, olhando para a direita através de uma luneta marrom que segura com ambas as mãos.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Seu rosto exibe um leve sorriso e suas bochechas estão rosadas.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redor de Rachel, o fundo é azul claro e com diversas ilustrações de elementos marinhos e científicos.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superior esquerdo, há uma água-viva azul, seguida por pequenos peixes e formas abstratas. Um pouco mais abaixo, um frasco de vidro flutua no 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frente de Rachel, à sua direita, estão representados uma máquina de escrever azul claro, um microscópio azul e um caderno de anotações azul com espiral prateada. Um lápis azul está posicionado entre a máquina de escrever e o caderno. Há também um pássaro azul voando na direção oposta à Rachel.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canto inferior direito, o desenho de um caranguejo azul claro, com outras formas marinhas abstratas e estrelas do mar. Pequenos pontos brancos estão espalhados por todo o fundo azul, simulando bolhas.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ilustração transmite uma sensação de curiosidade, exploração e uma atmosfera lúdica e imaginativa.</a:t>
            </a:r>
          </a:p>
        </p:txBody>
      </p:sp>
    </p:spTree>
    <p:extLst>
      <p:ext uri="{BB962C8B-B14F-4D97-AF65-F5344CB8AC3E}">
        <p14:creationId xmlns:p14="http://schemas.microsoft.com/office/powerpoint/2010/main" val="8343196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1DF35CAE-9A1E-0704-3DF4-926E23525C61}"/>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63898CE8-F3B6-9976-2288-9A6539DB9E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87" y="8150402"/>
            <a:ext cx="1080000" cy="1080000"/>
          </a:xfrm>
          <a:prstGeom prst="rect">
            <a:avLst/>
          </a:prstGeom>
        </p:spPr>
      </p:pic>
      <p:sp>
        <p:nvSpPr>
          <p:cNvPr id="4" name="CaixaDeTexto 3">
            <a:extLst>
              <a:ext uri="{FF2B5EF4-FFF2-40B4-BE49-F238E27FC236}">
                <a16:creationId xmlns:a16="http://schemas.microsoft.com/office/drawing/2014/main" id="{004EA61B-D2BD-6E7B-A409-D20B901F345C}"/>
              </a:ext>
            </a:extLst>
          </p:cNvPr>
          <p:cNvSpPr txBox="1"/>
          <p:nvPr/>
        </p:nvSpPr>
        <p:spPr>
          <a:xfrm>
            <a:off x="757237" y="384601"/>
            <a:ext cx="4255030"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Rachel Carson (1907-1964)</a:t>
            </a:r>
          </a:p>
        </p:txBody>
      </p:sp>
      <p:pic>
        <p:nvPicPr>
          <p:cNvPr id="2" name="Picture 2">
            <a:extLst>
              <a:ext uri="{FF2B5EF4-FFF2-40B4-BE49-F238E27FC236}">
                <a16:creationId xmlns:a16="http://schemas.microsoft.com/office/drawing/2014/main" id="{9BF4929B-7877-80DE-5123-5525D17012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12" t="3861" r="2609" b="4776"/>
          <a:stretch>
            <a:fillRect/>
          </a:stretch>
        </p:blipFill>
        <p:spPr bwMode="auto">
          <a:xfrm>
            <a:off x="861218" y="1133048"/>
            <a:ext cx="5135563" cy="678814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1FF04C83-496F-0BA5-7AC4-46910A744DA9}"/>
              </a:ext>
            </a:extLst>
          </p:cNvPr>
          <p:cNvSpPr txBox="1"/>
          <p:nvPr/>
        </p:nvSpPr>
        <p:spPr>
          <a:xfrm>
            <a:off x="1802020" y="8274903"/>
            <a:ext cx="4000293" cy="830997"/>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O oceano é a prova viva de que a Terra é um sistema interligado, onde tudo depende de tudo.</a:t>
            </a:r>
          </a:p>
        </p:txBody>
      </p:sp>
    </p:spTree>
    <p:extLst>
      <p:ext uri="{BB962C8B-B14F-4D97-AF65-F5344CB8AC3E}">
        <p14:creationId xmlns:p14="http://schemas.microsoft.com/office/powerpoint/2010/main" val="14870988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657CDFEC-F010-1388-D9B0-F6402F70C50B}"/>
            </a:ext>
          </a:extLst>
        </p:cNvPr>
        <p:cNvGrpSpPr/>
        <p:nvPr/>
      </p:nvGrpSpPr>
      <p:grpSpPr>
        <a:xfrm>
          <a:off x="0" y="0"/>
          <a:ext cx="0" cy="0"/>
          <a:chOff x="0" y="0"/>
          <a:chExt cx="0" cy="0"/>
        </a:xfrm>
      </p:grpSpPr>
      <p:sp>
        <p:nvSpPr>
          <p:cNvPr id="2" name="Retângulo 1">
            <a:extLst>
              <a:ext uri="{FF2B5EF4-FFF2-40B4-BE49-F238E27FC236}">
                <a16:creationId xmlns:a16="http://schemas.microsoft.com/office/drawing/2014/main" id="{2EEB0174-7C31-1119-F72D-970A706EE93C}"/>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4" name="CaixaDeTexto 3">
            <a:extLst>
              <a:ext uri="{FF2B5EF4-FFF2-40B4-BE49-F238E27FC236}">
                <a16:creationId xmlns:a16="http://schemas.microsoft.com/office/drawing/2014/main" id="{30EB4A5B-1C1D-72F1-DDAE-C331E5F17FD4}"/>
              </a:ext>
            </a:extLst>
          </p:cNvPr>
          <p:cNvSpPr txBox="1"/>
          <p:nvPr/>
        </p:nvSpPr>
        <p:spPr>
          <a:xfrm>
            <a:off x="655639" y="384601"/>
            <a:ext cx="2773362" cy="707886"/>
          </a:xfrm>
          <a:prstGeom prst="rect">
            <a:avLst/>
          </a:prstGeom>
          <a:noFill/>
        </p:spPr>
        <p:txBody>
          <a:bodyPr wrap="square">
            <a:spAutoFit/>
          </a:bodyPr>
          <a:lstStyle/>
          <a:p>
            <a:r>
              <a:rPr lang="pt-BR" sz="2000" b="1" i="0" dirty="0">
                <a:solidFill>
                  <a:schemeClr val="bg1"/>
                </a:solidFill>
                <a:effectLst/>
                <a:latin typeface="Arial" panose="020B0604020202020204" pitchFamily="34" charset="0"/>
                <a:cs typeface="Arial" panose="020B0604020202020204" pitchFamily="34" charset="0"/>
              </a:rPr>
              <a:t>Mulheres Oceânicas</a:t>
            </a:r>
          </a:p>
          <a:p>
            <a:r>
              <a:rPr lang="pt-BR" sz="2000" b="1" dirty="0">
                <a:solidFill>
                  <a:schemeClr val="bg1"/>
                </a:solidFill>
                <a:latin typeface="Arial" panose="020B0604020202020204" pitchFamily="34" charset="0"/>
                <a:cs typeface="Arial" panose="020B0604020202020204" pitchFamily="34" charset="0"/>
              </a:rPr>
              <a:t>Rachel Carson</a:t>
            </a:r>
          </a:p>
        </p:txBody>
      </p:sp>
      <p:sp>
        <p:nvSpPr>
          <p:cNvPr id="5" name="CaixaDeTexto 4">
            <a:extLst>
              <a:ext uri="{FF2B5EF4-FFF2-40B4-BE49-F238E27FC236}">
                <a16:creationId xmlns:a16="http://schemas.microsoft.com/office/drawing/2014/main" id="{9A8C6FAE-57BA-07E3-8003-0C7C657208F1}"/>
              </a:ext>
            </a:extLst>
          </p:cNvPr>
          <p:cNvSpPr txBox="1"/>
          <p:nvPr/>
        </p:nvSpPr>
        <p:spPr>
          <a:xfrm>
            <a:off x="634999" y="1514748"/>
            <a:ext cx="3429000"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VOZ DA NATUREZA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rios e mares,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teu olhar,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Rachel ouviu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Terra a sussurrar.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palavras e ciência,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ergueu-se a lutar,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Contra o veneno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insistia em matar.</a:t>
            </a:r>
          </a:p>
        </p:txBody>
      </p:sp>
      <p:sp>
        <p:nvSpPr>
          <p:cNvPr id="7" name="CaixaDeTexto 6">
            <a:extLst>
              <a:ext uri="{FF2B5EF4-FFF2-40B4-BE49-F238E27FC236}">
                <a16:creationId xmlns:a16="http://schemas.microsoft.com/office/drawing/2014/main" id="{81AA7593-2A0B-7513-5BCF-F66896835099}"/>
              </a:ext>
            </a:extLst>
          </p:cNvPr>
          <p:cNvSpPr txBox="1"/>
          <p:nvPr/>
        </p:nvSpPr>
        <p:spPr>
          <a:xfrm>
            <a:off x="655639" y="3761517"/>
            <a:ext cx="4926751" cy="440120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Escreveu com coragem, com força e razão,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silêncio das aves é triste canção.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Alertou o mundo sobre a destruição,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o ser humano, sem freios, traz à criação.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oceano profundo ao campo ferido,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Rachel mostrou que tudo é tecido.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a vida depende do equilíbrio sutil,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 que cada escolha pode ser febril.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 primavera que renasce, teu alerta floresce.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“Primavera Silenciosa” fez despertar,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Governos e povos a repensar.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Hoje, teu nome ecoa 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Guardando esperança como eterno monumento.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Rachel Carson, 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legado é farol no horizonte global.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 cada voz celebre tua lição,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 que a Terra é Vida, é pura Canção.</a:t>
            </a:r>
          </a:p>
        </p:txBody>
      </p:sp>
      <p:pic>
        <p:nvPicPr>
          <p:cNvPr id="8" name="Picture 2">
            <a:extLst>
              <a:ext uri="{FF2B5EF4-FFF2-40B4-BE49-F238E27FC236}">
                <a16:creationId xmlns:a16="http://schemas.microsoft.com/office/drawing/2014/main" id="{834EE6A7-B91B-5AAD-036F-28D149937B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t="3861" r="2609" b="4776"/>
          <a:stretch>
            <a:fillRect/>
          </a:stretch>
        </p:blipFill>
        <p:spPr bwMode="auto">
          <a:xfrm>
            <a:off x="4166744" y="625901"/>
            <a:ext cx="2138363" cy="2898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469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BA60B6C4-C845-078E-1E83-73FACE209B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48" t="9037" r="7826" b="7661"/>
          <a:stretch>
            <a:fillRect/>
          </a:stretch>
        </p:blipFill>
        <p:spPr bwMode="auto">
          <a:xfrm>
            <a:off x="689112" y="1550504"/>
            <a:ext cx="5632175" cy="6917635"/>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1EAF4797-9B89-55B2-7C79-8D243EA553B1}"/>
              </a:ext>
            </a:extLst>
          </p:cNvPr>
          <p:cNvSpPr txBox="1"/>
          <p:nvPr/>
        </p:nvSpPr>
        <p:spPr>
          <a:xfrm>
            <a:off x="2051050" y="8709124"/>
            <a:ext cx="2755900" cy="646331"/>
          </a:xfrm>
          <a:prstGeom prst="rect">
            <a:avLst/>
          </a:prstGeom>
          <a:noFill/>
        </p:spPr>
        <p:txBody>
          <a:bodyPr wrap="square">
            <a:spAutoFit/>
          </a:bodyPr>
          <a:lstStyle/>
          <a:p>
            <a:pPr algn="ctr"/>
            <a:r>
              <a:rPr lang="pt-BR" b="1" i="0" dirty="0">
                <a:solidFill>
                  <a:schemeClr val="bg1"/>
                </a:solidFill>
                <a:effectLst/>
                <a:latin typeface="Arial" panose="020B0604020202020204" pitchFamily="34" charset="0"/>
                <a:cs typeface="Arial" panose="020B0604020202020204" pitchFamily="34" charset="0"/>
              </a:rPr>
              <a:t>Bióloga e ativista em defesa do oceano.</a:t>
            </a:r>
            <a:endParaRPr lang="pt-BR" dirty="0">
              <a:solidFill>
                <a:schemeClr val="bg1"/>
              </a:solidFill>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9D621C55-4B22-B70B-F3E4-261DFBD99F96}"/>
              </a:ext>
            </a:extLst>
          </p:cNvPr>
          <p:cNvSpPr txBox="1"/>
          <p:nvPr/>
        </p:nvSpPr>
        <p:spPr>
          <a:xfrm>
            <a:off x="689112" y="478522"/>
            <a:ext cx="2739888" cy="707886"/>
          </a:xfrm>
          <a:prstGeom prst="rect">
            <a:avLst/>
          </a:prstGeom>
          <a:noFill/>
        </p:spPr>
        <p:txBody>
          <a:bodyPr wrap="square">
            <a:spAutoFit/>
          </a:bodyPr>
          <a:lstStyle/>
          <a:p>
            <a:pPr algn="l">
              <a:buNone/>
            </a:pPr>
            <a:r>
              <a:rPr lang="pt-BR" sz="2000" b="1" i="0" dirty="0">
                <a:solidFill>
                  <a:schemeClr val="bg1"/>
                </a:solidFill>
                <a:effectLst/>
                <a:latin typeface="Arial" panose="020B0604020202020204" pitchFamily="34" charset="0"/>
                <a:cs typeface="Arial" panose="020B0604020202020204" pitchFamily="34" charset="0"/>
              </a:rPr>
              <a:t>Mulheres Oceânicas </a:t>
            </a:r>
          </a:p>
          <a:p>
            <a:pPr algn="l">
              <a:buNone/>
            </a:pPr>
            <a:r>
              <a:rPr lang="pt-BR" sz="2000" b="1" i="0" dirty="0">
                <a:solidFill>
                  <a:schemeClr val="bg1"/>
                </a:solidFill>
                <a:effectLst/>
                <a:latin typeface="Arial" panose="020B0604020202020204" pitchFamily="34" charset="0"/>
                <a:cs typeface="Arial" panose="020B0604020202020204" pitchFamily="34" charset="0"/>
              </a:rPr>
              <a:t>Sylvia Alice </a:t>
            </a:r>
            <a:r>
              <a:rPr lang="pt-BR" sz="2000" b="1" i="0" dirty="0" err="1">
                <a:solidFill>
                  <a:schemeClr val="bg1"/>
                </a:solidFill>
                <a:effectLst/>
                <a:latin typeface="Arial" panose="020B0604020202020204" pitchFamily="34" charset="0"/>
                <a:cs typeface="Arial" panose="020B0604020202020204" pitchFamily="34" charset="0"/>
              </a:rPr>
              <a:t>Earle</a:t>
            </a:r>
            <a:endParaRPr lang="pt-BR" sz="2000" b="1"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6619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CEE65BA7-47D1-DCF5-F97C-3E9D444B3C6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1271907C-9AF7-19B5-42F9-05D0C78A4355}"/>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8EF1A21F-B851-4B2B-8A27-0565AD53EFDC}"/>
              </a:ext>
            </a:extLst>
          </p:cNvPr>
          <p:cNvSpPr txBox="1"/>
          <p:nvPr/>
        </p:nvSpPr>
        <p:spPr>
          <a:xfrm>
            <a:off x="552893" y="478522"/>
            <a:ext cx="2876107" cy="707886"/>
          </a:xfrm>
          <a:prstGeom prst="rect">
            <a:avLst/>
          </a:prstGeom>
          <a:noFill/>
        </p:spPr>
        <p:txBody>
          <a:bodyPr wrap="square">
            <a:spAutoFit/>
          </a:bodyPr>
          <a:lstStyle/>
          <a:p>
            <a:pPr algn="l">
              <a:buNone/>
            </a:pPr>
            <a:r>
              <a:rPr lang="pt-BR" sz="2000" b="1" i="0" dirty="0">
                <a:solidFill>
                  <a:schemeClr val="bg1"/>
                </a:solidFill>
                <a:effectLst/>
                <a:latin typeface="Arial" panose="020B0604020202020204" pitchFamily="34" charset="0"/>
                <a:cs typeface="Arial" panose="020B0604020202020204" pitchFamily="34" charset="0"/>
              </a:rPr>
              <a:t>Mulheres Oceânicas </a:t>
            </a:r>
          </a:p>
          <a:p>
            <a:pPr algn="l">
              <a:buNone/>
            </a:pPr>
            <a:r>
              <a:rPr lang="pt-BR" sz="2000" b="1" i="0" dirty="0">
                <a:solidFill>
                  <a:schemeClr val="bg1"/>
                </a:solidFill>
                <a:effectLst/>
                <a:latin typeface="Arial" panose="020B0604020202020204" pitchFamily="34" charset="0"/>
                <a:cs typeface="Arial" panose="020B0604020202020204" pitchFamily="34" charset="0"/>
              </a:rPr>
              <a:t>Sylvia Alice </a:t>
            </a:r>
            <a:r>
              <a:rPr lang="pt-BR" sz="2000" b="1" i="0" dirty="0" err="1">
                <a:solidFill>
                  <a:schemeClr val="bg1"/>
                </a:solidFill>
                <a:effectLst/>
                <a:latin typeface="Arial" panose="020B0604020202020204" pitchFamily="34" charset="0"/>
                <a:cs typeface="Arial" panose="020B0604020202020204" pitchFamily="34" charset="0"/>
              </a:rPr>
              <a:t>Earle</a:t>
            </a:r>
            <a:endParaRPr lang="pt-BR" sz="2000" b="1" i="0" dirty="0">
              <a:solidFill>
                <a:schemeClr val="bg1"/>
              </a:solidFill>
              <a:effectLst/>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4D0353D-FCCF-D352-718E-8B214A4645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48" t="9037" r="7826" b="7661"/>
          <a:stretch>
            <a:fillRect/>
          </a:stretch>
        </p:blipFill>
        <p:spPr bwMode="auto">
          <a:xfrm>
            <a:off x="4133850" y="610730"/>
            <a:ext cx="2178050" cy="2866298"/>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AFD5A18E-30B1-CCC8-E58F-8B181D17AE88}"/>
              </a:ext>
            </a:extLst>
          </p:cNvPr>
          <p:cNvSpPr txBox="1"/>
          <p:nvPr/>
        </p:nvSpPr>
        <p:spPr>
          <a:xfrm>
            <a:off x="546100" y="1445703"/>
            <a:ext cx="3429000" cy="2031325"/>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Ilustração do fundo do mar, em tons azuis, representando uma cena subaquática cheia de vida e pesquisa.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centro, Sylvia Alice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Earle</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mergulha com cabelo loiro curto e pele clara, vestida com um macacão de mergulho preto que se estende até os pés, e com nadadeiras pretas.</a:t>
            </a:r>
          </a:p>
        </p:txBody>
      </p:sp>
      <p:sp>
        <p:nvSpPr>
          <p:cNvPr id="7" name="CaixaDeTexto 6">
            <a:extLst>
              <a:ext uri="{FF2B5EF4-FFF2-40B4-BE49-F238E27FC236}">
                <a16:creationId xmlns:a16="http://schemas.microsoft.com/office/drawing/2014/main" id="{1147980B-2478-C19F-8C3A-D254BDA339C2}"/>
              </a:ext>
            </a:extLst>
          </p:cNvPr>
          <p:cNvSpPr txBox="1"/>
          <p:nvPr/>
        </p:nvSpPr>
        <p:spPr>
          <a:xfrm>
            <a:off x="552893" y="3736323"/>
            <a:ext cx="5909751" cy="526297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Ela usa óculos de mergulho azuis e possui um bracelete no pulso esquerdo. Seus braços estão estendidos para os lados em um gesto de boas-vindas, com um sorriso no rosto, denotando alegria e entusiasmo.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À esquerda de Sylvia, há um </a:t>
            </a: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equipamento </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submarino (ROV) semelhante a um robô. Ele tem um corpo branco com detalhes e juntas pretas, com dois braços articulados e propulsores. O robô está conectado a um pequeno submarino branco na superfície, por um cabo.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Ao redor de Sylvia e do robô, a vida marinha preenche a cena. Isso inclui: golfinhos nadando perto da superfície, uma tartaruga marinha, um tubarão-baleia com manchas brancas, uma água-viva, um polvo e diversos peixes de diferentes tamanhos e cores.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fundo do mar é rico em detalhes, com corais, algas e outras formas de vida marinha. Um peixe-lanterna com sua luz característica e uma enguia também podem ser vistos entre os corais.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céu é azul claro, com nuvens brancas. A composição geral da imagem transmite uma sensação de aventura, descoberta e harmonia entre a mergulhadora e o ambiente marinho.</a:t>
            </a:r>
          </a:p>
        </p:txBody>
      </p:sp>
    </p:spTree>
    <p:extLst>
      <p:ext uri="{BB962C8B-B14F-4D97-AF65-F5344CB8AC3E}">
        <p14:creationId xmlns:p14="http://schemas.microsoft.com/office/powerpoint/2010/main" val="21566711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D712DED9-9264-1422-08E9-4EA0291A740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797FC333-D5ED-E472-048F-1D9E67E580FF}"/>
              </a:ext>
            </a:extLst>
          </p:cNvPr>
          <p:cNvSpPr txBox="1"/>
          <p:nvPr/>
        </p:nvSpPr>
        <p:spPr>
          <a:xfrm>
            <a:off x="728869" y="478522"/>
            <a:ext cx="4279900" cy="707886"/>
          </a:xfrm>
          <a:prstGeom prst="rect">
            <a:avLst/>
          </a:prstGeom>
          <a:noFill/>
        </p:spPr>
        <p:txBody>
          <a:bodyPr wrap="square">
            <a:spAutoFit/>
          </a:bodyPr>
          <a:lstStyle/>
          <a:p>
            <a:pPr algn="l">
              <a:buNone/>
            </a:pPr>
            <a:r>
              <a:rPr lang="pt-BR" sz="2000" b="1" i="0" dirty="0">
                <a:solidFill>
                  <a:schemeClr val="bg1"/>
                </a:solidFill>
                <a:effectLst/>
                <a:latin typeface="Arial" panose="020B0604020202020204" pitchFamily="34" charset="0"/>
                <a:cs typeface="Arial" panose="020B0604020202020204" pitchFamily="34" charset="0"/>
              </a:rPr>
              <a:t>Mulheres Oceânicas </a:t>
            </a:r>
          </a:p>
          <a:p>
            <a:pPr algn="l">
              <a:buNone/>
            </a:pPr>
            <a:r>
              <a:rPr lang="pt-BR" sz="2000" b="1" i="0" dirty="0">
                <a:solidFill>
                  <a:schemeClr val="bg1"/>
                </a:solidFill>
                <a:effectLst/>
                <a:latin typeface="Arial" panose="020B0604020202020204" pitchFamily="34" charset="0"/>
                <a:cs typeface="Arial" panose="020B0604020202020204" pitchFamily="34" charset="0"/>
              </a:rPr>
              <a:t>Sylvia Alice </a:t>
            </a:r>
            <a:r>
              <a:rPr lang="pt-BR" sz="2000" b="1" i="0" dirty="0" err="1">
                <a:solidFill>
                  <a:schemeClr val="bg1"/>
                </a:solidFill>
                <a:effectLst/>
                <a:latin typeface="Arial" panose="020B0604020202020204" pitchFamily="34" charset="0"/>
                <a:cs typeface="Arial" panose="020B0604020202020204" pitchFamily="34" charset="0"/>
              </a:rPr>
              <a:t>Earle</a:t>
            </a:r>
            <a:r>
              <a:rPr lang="pt-BR" sz="2000" b="1" i="0" dirty="0">
                <a:solidFill>
                  <a:schemeClr val="bg1"/>
                </a:solidFill>
                <a:effectLst/>
                <a:latin typeface="Arial" panose="020B0604020202020204" pitchFamily="34" charset="0"/>
                <a:cs typeface="Arial" panose="020B0604020202020204" pitchFamily="34" charset="0"/>
              </a:rPr>
              <a:t> (1935-)</a:t>
            </a:r>
          </a:p>
        </p:txBody>
      </p:sp>
      <p:sp>
        <p:nvSpPr>
          <p:cNvPr id="4" name="CaixaDeTexto 3">
            <a:extLst>
              <a:ext uri="{FF2B5EF4-FFF2-40B4-BE49-F238E27FC236}">
                <a16:creationId xmlns:a16="http://schemas.microsoft.com/office/drawing/2014/main" id="{53494B9B-1443-F8C0-BBF0-10984E2EEA33}"/>
              </a:ext>
            </a:extLst>
          </p:cNvPr>
          <p:cNvSpPr txBox="1"/>
          <p:nvPr/>
        </p:nvSpPr>
        <p:spPr>
          <a:xfrm>
            <a:off x="1819847" y="8351366"/>
            <a:ext cx="4210998" cy="830997"/>
          </a:xfrm>
          <a:prstGeom prst="rect">
            <a:avLst/>
          </a:prstGeom>
          <a:noFill/>
        </p:spPr>
        <p:txBody>
          <a:bodyPr wrap="square">
            <a:spAutoFit/>
          </a:bodyPr>
          <a:lstStyle/>
          <a:p>
            <a:r>
              <a:rPr lang="pt-BR" sz="1600" b="1" dirty="0">
                <a:solidFill>
                  <a:schemeClr val="bg1"/>
                </a:solidFill>
                <a:latin typeface="Arial" panose="020B0604020202020204" pitchFamily="34" charset="0"/>
                <a:cs typeface="Arial" panose="020B0604020202020204" pitchFamily="34" charset="0"/>
              </a:rPr>
              <a:t>Cada gota de água que você bebe, </a:t>
            </a:r>
          </a:p>
          <a:p>
            <a:r>
              <a:rPr lang="pt-BR" sz="1600" b="1" dirty="0">
                <a:solidFill>
                  <a:schemeClr val="bg1"/>
                </a:solidFill>
                <a:latin typeface="Arial" panose="020B0604020202020204" pitchFamily="34" charset="0"/>
                <a:cs typeface="Arial" panose="020B0604020202020204" pitchFamily="34" charset="0"/>
              </a:rPr>
              <a:t>cada respiração que você dá, </a:t>
            </a:r>
          </a:p>
          <a:p>
            <a:r>
              <a:rPr lang="pt-BR" sz="1600" b="1" dirty="0">
                <a:solidFill>
                  <a:schemeClr val="bg1"/>
                </a:solidFill>
                <a:latin typeface="Arial" panose="020B0604020202020204" pitchFamily="34" charset="0"/>
                <a:cs typeface="Arial" panose="020B0604020202020204" pitchFamily="34" charset="0"/>
              </a:rPr>
              <a:t>te conecta ao oceano.</a:t>
            </a:r>
          </a:p>
        </p:txBody>
      </p:sp>
      <p:pic>
        <p:nvPicPr>
          <p:cNvPr id="6" name="Imagem 5">
            <a:extLst>
              <a:ext uri="{FF2B5EF4-FFF2-40B4-BE49-F238E27FC236}">
                <a16:creationId xmlns:a16="http://schemas.microsoft.com/office/drawing/2014/main" id="{0B584A4B-4B1E-8302-A3F7-20AE4B718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322" y="8187372"/>
            <a:ext cx="1080000" cy="1080000"/>
          </a:xfrm>
          <a:prstGeom prst="rect">
            <a:avLst/>
          </a:prstGeom>
        </p:spPr>
      </p:pic>
      <p:pic>
        <p:nvPicPr>
          <p:cNvPr id="3" name="Picture 2">
            <a:extLst>
              <a:ext uri="{FF2B5EF4-FFF2-40B4-BE49-F238E27FC236}">
                <a16:creationId xmlns:a16="http://schemas.microsoft.com/office/drawing/2014/main" id="{0944229B-1D66-9434-362A-7D184D21E4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48" t="9037" r="7826" b="7661"/>
          <a:stretch>
            <a:fillRect/>
          </a:stretch>
        </p:blipFill>
        <p:spPr bwMode="auto">
          <a:xfrm>
            <a:off x="782976" y="1336023"/>
            <a:ext cx="5292047" cy="649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059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A63EDF1C-0E2D-6F75-9BCC-0C274EECDB3C}"/>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02690916-0C0B-3C88-1ED3-679925366453}"/>
              </a:ext>
            </a:extLst>
          </p:cNvPr>
          <p:cNvSpPr/>
          <p:nvPr/>
        </p:nvSpPr>
        <p:spPr>
          <a:xfrm>
            <a:off x="4006107" y="518537"/>
            <a:ext cx="2468032" cy="31085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CaixaDeTexto 1">
            <a:extLst>
              <a:ext uri="{FF2B5EF4-FFF2-40B4-BE49-F238E27FC236}">
                <a16:creationId xmlns:a16="http://schemas.microsoft.com/office/drawing/2014/main" id="{BB22D823-538F-2990-4DAF-0B081E5E2B1B}"/>
              </a:ext>
            </a:extLst>
          </p:cNvPr>
          <p:cNvSpPr txBox="1"/>
          <p:nvPr/>
        </p:nvSpPr>
        <p:spPr>
          <a:xfrm>
            <a:off x="531629" y="478522"/>
            <a:ext cx="2897372" cy="707886"/>
          </a:xfrm>
          <a:prstGeom prst="rect">
            <a:avLst/>
          </a:prstGeom>
          <a:noFill/>
        </p:spPr>
        <p:txBody>
          <a:bodyPr wrap="square">
            <a:spAutoFit/>
          </a:bodyPr>
          <a:lstStyle/>
          <a:p>
            <a:pPr algn="l">
              <a:buNone/>
            </a:pPr>
            <a:r>
              <a:rPr lang="pt-BR" sz="2000" b="1" i="0" dirty="0">
                <a:solidFill>
                  <a:schemeClr val="bg1"/>
                </a:solidFill>
                <a:effectLst/>
                <a:latin typeface="Arial" panose="020B0604020202020204" pitchFamily="34" charset="0"/>
                <a:cs typeface="Arial" panose="020B0604020202020204" pitchFamily="34" charset="0"/>
              </a:rPr>
              <a:t>Mulheres Oceânicas </a:t>
            </a:r>
          </a:p>
          <a:p>
            <a:pPr algn="l">
              <a:buNone/>
            </a:pPr>
            <a:r>
              <a:rPr lang="pt-BR" sz="2000" b="1" i="0" dirty="0">
                <a:solidFill>
                  <a:schemeClr val="bg1"/>
                </a:solidFill>
                <a:effectLst/>
                <a:latin typeface="Arial" panose="020B0604020202020204" pitchFamily="34" charset="0"/>
                <a:cs typeface="Arial" panose="020B0604020202020204" pitchFamily="34" charset="0"/>
              </a:rPr>
              <a:t>Sylvia Alice </a:t>
            </a:r>
            <a:r>
              <a:rPr lang="pt-BR" sz="2000" b="1" i="0" dirty="0" err="1">
                <a:solidFill>
                  <a:schemeClr val="bg1"/>
                </a:solidFill>
                <a:effectLst/>
                <a:latin typeface="Arial" panose="020B0604020202020204" pitchFamily="34" charset="0"/>
                <a:cs typeface="Arial" panose="020B0604020202020204" pitchFamily="34" charset="0"/>
              </a:rPr>
              <a:t>Earle</a:t>
            </a:r>
            <a:endParaRPr lang="pt-BR" sz="2000" b="1" i="0" dirty="0">
              <a:solidFill>
                <a:schemeClr val="bg1"/>
              </a:solidFill>
              <a:effectLst/>
              <a:latin typeface="Arial" panose="020B060402020202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4CDAFB2B-03A0-6509-AF98-58FA3886235F}"/>
              </a:ext>
            </a:extLst>
          </p:cNvPr>
          <p:cNvSpPr txBox="1"/>
          <p:nvPr/>
        </p:nvSpPr>
        <p:spPr>
          <a:xfrm>
            <a:off x="658750" y="1813012"/>
            <a:ext cx="2897372" cy="2246769"/>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 DAMA DAS PROFUNDEZAS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azul infinito,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nasceu teu olhar,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Sylvia </a:t>
            </a:r>
            <a:r>
              <a:rPr lang="pt-BR" sz="1400" b="1" kern="1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Earle</a:t>
            </a: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ousou mergulhar.</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algas e sonhos,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traçou teu caminho,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Seguindo o chamado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do oceano amigo.</a:t>
            </a:r>
          </a:p>
        </p:txBody>
      </p:sp>
      <p:sp>
        <p:nvSpPr>
          <p:cNvPr id="9" name="CaixaDeTexto 8">
            <a:extLst>
              <a:ext uri="{FF2B5EF4-FFF2-40B4-BE49-F238E27FC236}">
                <a16:creationId xmlns:a16="http://schemas.microsoft.com/office/drawing/2014/main" id="{A13D5A90-D03B-7EFA-12E4-1F90A1725B72}"/>
              </a:ext>
            </a:extLst>
          </p:cNvPr>
          <p:cNvSpPr txBox="1"/>
          <p:nvPr/>
        </p:nvSpPr>
        <p:spPr>
          <a:xfrm>
            <a:off x="658749" y="4295552"/>
            <a:ext cx="4200329" cy="4832092"/>
          </a:xfrm>
          <a:prstGeom prst="rect">
            <a:avLst/>
          </a:prstGeom>
          <a:noFill/>
        </p:spPr>
        <p:txBody>
          <a:bodyPr wrap="square">
            <a:spAutoFit/>
          </a:bodyPr>
          <a:lstStyle/>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Primeira mulher a comandar expedições,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Quebrou barreiras, desfez tradições.</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Com cilindros e dados, desceu ao abismo,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Descobriu no silêncio um novo lirismo.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Defendeu os mares com voz incansável,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Alertou o mundo sobre o risco inevitável.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Criou “Hope Spots”, sementes de vida,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Para que a Terra não seja esquecida.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Entre recordes e feitos, teu nome resplandece,</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Guardas no fundo um saber que não cessa.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Sylvia, farol da ciência marinha,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Tua luta é luz que nunca se extinga.</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Dama das Profundezas,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pioneira sem igual,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Teu sonho é farol </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no horizonte abissal.</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 oceano é tua voz, </a:t>
            </a:r>
          </a:p>
          <a:p>
            <a:pPr>
              <a:buNone/>
            </a:pPr>
            <a:r>
              <a:rPr lang="pt-BR" sz="1400" b="1" kern="100" dirty="0">
                <a:solidFill>
                  <a:schemeClr val="bg1"/>
                </a:solidFill>
                <a:latin typeface="Arial" panose="020B0604020202020204" pitchFamily="34" charset="0"/>
                <a:ea typeface="Aptos" panose="020B0004020202020204" pitchFamily="34" charset="0"/>
                <a:cs typeface="Arial" panose="020B0604020202020204" pitchFamily="34" charset="0"/>
              </a:rPr>
              <a:t>nas ondas do tempo,</a:t>
            </a:r>
          </a:p>
          <a:p>
            <a:pPr>
              <a:buNone/>
            </a:pPr>
            <a:r>
              <a:rPr lang="pt-BR" sz="14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ecoando por gerações.</a:t>
            </a:r>
            <a:endParaRPr lang="pt-BR" sz="1400" dirty="0"/>
          </a:p>
        </p:txBody>
      </p:sp>
      <p:pic>
        <p:nvPicPr>
          <p:cNvPr id="10" name="Picture 2">
            <a:extLst>
              <a:ext uri="{FF2B5EF4-FFF2-40B4-BE49-F238E27FC236}">
                <a16:creationId xmlns:a16="http://schemas.microsoft.com/office/drawing/2014/main" id="{570B05E4-9830-1C4D-F58E-5D04CCE259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48" t="9037" r="7826" b="7661"/>
          <a:stretch>
            <a:fillRect/>
          </a:stretch>
        </p:blipFill>
        <p:spPr bwMode="auto">
          <a:xfrm>
            <a:off x="4127499" y="629781"/>
            <a:ext cx="2198871" cy="2866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101155"/>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C7A5CDE5BA53A46B0739238B6745F1C" ma:contentTypeVersion="40" ma:contentTypeDescription="Crie um novo documento." ma:contentTypeScope="" ma:versionID="0da2124432641b296de58f391986cf6d">
  <xsd:schema xmlns:xsd="http://www.w3.org/2001/XMLSchema" xmlns:xs="http://www.w3.org/2001/XMLSchema" xmlns:p="http://schemas.microsoft.com/office/2006/metadata/properties" xmlns:ns3="ff2ed494-cd33-43bb-b6d1-a811e21de38b" xmlns:ns4="ca932500-1e7b-4505-9c97-32811bdf6c30" targetNamespace="http://schemas.microsoft.com/office/2006/metadata/properties" ma:root="true" ma:fieldsID="0accb7d10b927c2124cee7619d1b772b" ns3:_="" ns4:_="">
    <xsd:import namespace="ff2ed494-cd33-43bb-b6d1-a811e21de38b"/>
    <xsd:import namespace="ca932500-1e7b-4505-9c97-32811bdf6c3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Location" minOccurs="0"/>
                <xsd:element ref="ns3:MediaLengthInSeconds" minOccurs="0"/>
                <xsd:element ref="ns3:MediaServiceAutoKeyPoints" minOccurs="0"/>
                <xsd:element ref="ns3:MediaServiceKeyPoints"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Teams_Channel_Section_Location"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2ed494-cd33-43bb-b6d1-a811e21de3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element name="_activity" ma:index="43" nillable="true" ma:displayName="_activity" ma:hidden="true" ma:internalName="_activity">
      <xsd:simpleType>
        <xsd:restriction base="dms:Note"/>
      </xsd:simpleType>
    </xsd:element>
    <xsd:element name="MediaServiceObjectDetectorVersions" ma:index="44" nillable="true" ma:displayName="MediaServiceObjectDetectorVersions" ma:hidden="true" ma:indexed="true" ma:internalName="MediaServiceObjectDetectorVersions" ma:readOnly="true">
      <xsd:simpleType>
        <xsd:restriction base="dms:Text"/>
      </xsd:simpleType>
    </xsd:element>
    <xsd:element name="MediaServiceSystemTags" ma:index="45" nillable="true" ma:displayName="MediaServiceSystemTags" ma:hidden="true" ma:internalName="MediaServiceSystemTags"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932500-1e7b-4505-9c97-32811bdf6c30" elementFormDefault="qualified">
    <xsd:import namespace="http://schemas.microsoft.com/office/2006/documentManagement/types"/>
    <xsd:import namespace="http://schemas.microsoft.com/office/infopath/2007/PartnerControls"/>
    <xsd:element name="SharedWithUsers" ma:index="13"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hes de Compartilhado Com" ma:internalName="SharedWithDetails" ma:readOnly="true">
      <xsd:simpleType>
        <xsd:restriction base="dms:Note">
          <xsd:maxLength value="255"/>
        </xsd:restriction>
      </xsd:simpleType>
    </xsd:element>
    <xsd:element name="SharingHintHash" ma:index="15" nillable="true" ma:displayName="Hash de Dica de Compartilhamento"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bookType xmlns="ff2ed494-cd33-43bb-b6d1-a811e21de38b" xsi:nil="true"/>
    <FolderType xmlns="ff2ed494-cd33-43bb-b6d1-a811e21de38b" xsi:nil="true"/>
    <Teachers xmlns="ff2ed494-cd33-43bb-b6d1-a811e21de38b">
      <UserInfo>
        <DisplayName/>
        <AccountId xsi:nil="true"/>
        <AccountType/>
      </UserInfo>
    </Teachers>
    <LMS_Mappings xmlns="ff2ed494-cd33-43bb-b6d1-a811e21de38b" xsi:nil="true"/>
    <Teams_Channel_Section_Location xmlns="ff2ed494-cd33-43bb-b6d1-a811e21de38b" xsi:nil="true"/>
    <Owner xmlns="ff2ed494-cd33-43bb-b6d1-a811e21de38b">
      <UserInfo>
        <DisplayName/>
        <AccountId xsi:nil="true"/>
        <AccountType/>
      </UserInfo>
    </Owner>
    <DefaultSectionNames xmlns="ff2ed494-cd33-43bb-b6d1-a811e21de38b" xsi:nil="true"/>
    <Is_Collaboration_Space_Locked xmlns="ff2ed494-cd33-43bb-b6d1-a811e21de38b" xsi:nil="true"/>
    <_activity xmlns="ff2ed494-cd33-43bb-b6d1-a811e21de38b" xsi:nil="true"/>
    <Templates xmlns="ff2ed494-cd33-43bb-b6d1-a811e21de38b" xsi:nil="true"/>
    <CultureName xmlns="ff2ed494-cd33-43bb-b6d1-a811e21de38b" xsi:nil="true"/>
    <Distribution_Groups xmlns="ff2ed494-cd33-43bb-b6d1-a811e21de38b" xsi:nil="true"/>
    <Invited_Teachers xmlns="ff2ed494-cd33-43bb-b6d1-a811e21de38b" xsi:nil="true"/>
    <Invited_Students xmlns="ff2ed494-cd33-43bb-b6d1-a811e21de38b" xsi:nil="true"/>
    <IsNotebookLocked xmlns="ff2ed494-cd33-43bb-b6d1-a811e21de38b" xsi:nil="true"/>
    <Math_Settings xmlns="ff2ed494-cd33-43bb-b6d1-a811e21de38b" xsi:nil="true"/>
    <Students xmlns="ff2ed494-cd33-43bb-b6d1-a811e21de38b">
      <UserInfo>
        <DisplayName/>
        <AccountId xsi:nil="true"/>
        <AccountType/>
      </UserInfo>
    </Students>
    <Student_Groups xmlns="ff2ed494-cd33-43bb-b6d1-a811e21de38b">
      <UserInfo>
        <DisplayName/>
        <AccountId xsi:nil="true"/>
        <AccountType/>
      </UserInfo>
    </Student_Groups>
    <AppVersion xmlns="ff2ed494-cd33-43bb-b6d1-a811e21de38b" xsi:nil="true"/>
    <TeamsChannelId xmlns="ff2ed494-cd33-43bb-b6d1-a811e21de38b" xsi:nil="true"/>
    <Self_Registration_Enabled xmlns="ff2ed494-cd33-43bb-b6d1-a811e21de38b" xsi:nil="true"/>
    <Has_Teacher_Only_SectionGroup xmlns="ff2ed494-cd33-43bb-b6d1-a811e21de38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DCB650-E5E0-4864-AC4A-9A7B34B1D8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2ed494-cd33-43bb-b6d1-a811e21de38b"/>
    <ds:schemaRef ds:uri="ca932500-1e7b-4505-9c97-32811bdf6c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A02893-C28E-40C9-AAB0-EE070B0EFD6D}">
  <ds:schemaRefs>
    <ds:schemaRef ds:uri="ff2ed494-cd33-43bb-b6d1-a811e21de38b"/>
    <ds:schemaRef ds:uri="http://www.w3.org/XML/1998/namespace"/>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 ds:uri="ca932500-1e7b-4505-9c97-32811bdf6c30"/>
  </ds:schemaRefs>
</ds:datastoreItem>
</file>

<file path=customXml/itemProps3.xml><?xml version="1.0" encoding="utf-8"?>
<ds:datastoreItem xmlns:ds="http://schemas.openxmlformats.org/officeDocument/2006/customXml" ds:itemID="{8E4A4786-1DCE-4F92-B3C9-A656C9B60E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1180</TotalTime>
  <Words>9596</Words>
  <Application>Microsoft Office PowerPoint</Application>
  <PresentationFormat>Papel A4 (210 x 297 mm)</PresentationFormat>
  <Paragraphs>1124</Paragraphs>
  <Slides>80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80</vt:i4>
      </vt:variant>
    </vt:vector>
  </HeadingPairs>
  <TitlesOfParts>
    <vt:vector size="84" baseType="lpstr">
      <vt:lpstr>Aptos</vt:lpstr>
      <vt:lpstr>Aptos Display</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Paulo Henrique Colonese</dc:creator>
  <cp:lastModifiedBy>Paulo Henrique Colonese</cp:lastModifiedBy>
  <cp:revision>107</cp:revision>
  <cp:lastPrinted>2025-11-03T11:15:37Z</cp:lastPrinted>
  <dcterms:created xsi:type="dcterms:W3CDTF">2025-10-05T15:54:04Z</dcterms:created>
  <dcterms:modified xsi:type="dcterms:W3CDTF">2025-11-05T12:55:08Z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0x0101007C7A5CDE5BA53A46B0739238B6745F1C</vt:lpwstr>
  </property>
</Properties>
</file>